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1" r:id="rId6"/>
    <p:sldId id="259" r:id="rId7"/>
    <p:sldId id="267" r:id="rId8"/>
    <p:sldId id="269" r:id="rId9"/>
    <p:sldId id="260" r:id="rId10"/>
    <p:sldId id="263" r:id="rId11"/>
    <p:sldId id="271" r:id="rId12"/>
    <p:sldId id="264" r:id="rId13"/>
    <p:sldId id="265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8" d="100"/>
          <a:sy n="48" d="100"/>
        </p:scale>
        <p:origin x="-108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F469-29C7-4017-95B9-D7AACFF5C489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B51F-7CA9-431C-85D1-53F9883CA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99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F469-29C7-4017-95B9-D7AACFF5C489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B51F-7CA9-431C-85D1-53F9883CA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20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F469-29C7-4017-95B9-D7AACFF5C489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B51F-7CA9-431C-85D1-53F9883CA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14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F469-29C7-4017-95B9-D7AACFF5C489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B51F-7CA9-431C-85D1-53F9883CA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28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F469-29C7-4017-95B9-D7AACFF5C489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B51F-7CA9-431C-85D1-53F9883CA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28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F469-29C7-4017-95B9-D7AACFF5C489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B51F-7CA9-431C-85D1-53F9883CA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24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F469-29C7-4017-95B9-D7AACFF5C489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B51F-7CA9-431C-85D1-53F9883CA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01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F469-29C7-4017-95B9-D7AACFF5C489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B51F-7CA9-431C-85D1-53F9883CA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98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F469-29C7-4017-95B9-D7AACFF5C489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B51F-7CA9-431C-85D1-53F9883CA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1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F469-29C7-4017-95B9-D7AACFF5C489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B51F-7CA9-431C-85D1-53F9883CA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63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F469-29C7-4017-95B9-D7AACFF5C489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7B51F-7CA9-431C-85D1-53F9883CA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44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4F469-29C7-4017-95B9-D7AACFF5C489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7B51F-7CA9-431C-85D1-53F9883CA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53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e-asso.fr/textes-officiels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nte.gouv.fr/fichiers/bo/2007/07-06/a0060152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97066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+mn-lt"/>
              </a:rPr>
              <a:t>RENCONTRE AVEC LES DIRECTRICES ET DIRECTEURS D’ETABLISSEMENTS</a:t>
            </a:r>
            <a:br>
              <a:rPr lang="fr-FR" sz="4000" b="1" dirty="0" smtClean="0">
                <a:solidFill>
                  <a:srgbClr val="0070C0"/>
                </a:solidFill>
                <a:latin typeface="+mn-lt"/>
              </a:rPr>
            </a:br>
            <a:r>
              <a:rPr lang="fr-FR" sz="4000" dirty="0" smtClean="0">
                <a:solidFill>
                  <a:srgbClr val="0070C0"/>
                </a:solidFill>
                <a:latin typeface="+mn-lt"/>
              </a:rPr>
              <a:t>EDUCATION NATIONALE</a:t>
            </a:r>
            <a:br>
              <a:rPr lang="fr-FR" sz="4000" dirty="0" smtClean="0">
                <a:solidFill>
                  <a:srgbClr val="0070C0"/>
                </a:solidFill>
                <a:latin typeface="+mn-lt"/>
              </a:rPr>
            </a:br>
            <a:r>
              <a:rPr lang="fr-FR" sz="3200" dirty="0">
                <a:solidFill>
                  <a:srgbClr val="0070C0"/>
                </a:solidFill>
                <a:latin typeface="+mn-lt"/>
              </a:rPr>
              <a:t/>
            </a:r>
            <a:br>
              <a:rPr lang="fr-FR" sz="3200" dirty="0">
                <a:solidFill>
                  <a:srgbClr val="0070C0"/>
                </a:solidFill>
                <a:latin typeface="+mn-lt"/>
              </a:rPr>
            </a:br>
            <a:r>
              <a:rPr lang="fr-FR" sz="3200" b="1" dirty="0" smtClean="0">
                <a:solidFill>
                  <a:srgbClr val="0070C0"/>
                </a:solidFill>
                <a:latin typeface="+mn-lt"/>
              </a:rPr>
              <a:t>Circonscription Besançon </a:t>
            </a:r>
            <a:r>
              <a:rPr lang="fr-FR" sz="3200" b="1" dirty="0" smtClean="0">
                <a:solidFill>
                  <a:srgbClr val="0070C0"/>
                </a:solidFill>
                <a:latin typeface="+mn-lt"/>
              </a:rPr>
              <a:t>8</a:t>
            </a:r>
            <a:br>
              <a:rPr lang="fr-FR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fr-FR" sz="3200" dirty="0" smtClean="0">
                <a:latin typeface="+mn-lt"/>
              </a:rPr>
              <a:t/>
            </a:r>
            <a:br>
              <a:rPr lang="fr-FR" sz="3200" dirty="0" smtClean="0">
                <a:latin typeface="+mn-lt"/>
              </a:rPr>
            </a:br>
            <a:r>
              <a:rPr lang="fr-FR" sz="4400" dirty="0" smtClean="0">
                <a:latin typeface="+mn-lt"/>
              </a:rPr>
              <a:t/>
            </a:r>
            <a:br>
              <a:rPr lang="fr-FR" sz="4400" dirty="0" smtClean="0">
                <a:latin typeface="+mn-lt"/>
              </a:rPr>
            </a:br>
            <a:r>
              <a:rPr lang="fr-FR" sz="3100" b="1" i="1" dirty="0" smtClean="0">
                <a:latin typeface="+mn-lt"/>
              </a:rPr>
              <a:t>Mercredi </a:t>
            </a:r>
            <a:r>
              <a:rPr lang="fr-FR" sz="3100" b="1" i="1" dirty="0">
                <a:latin typeface="+mn-lt"/>
              </a:rPr>
              <a:t>5</a:t>
            </a:r>
            <a:r>
              <a:rPr lang="fr-FR" sz="3100" b="1" i="1" dirty="0" smtClean="0">
                <a:latin typeface="+mn-lt"/>
              </a:rPr>
              <a:t> </a:t>
            </a:r>
            <a:r>
              <a:rPr lang="fr-FR" sz="3100" b="1" i="1" dirty="0" smtClean="0">
                <a:latin typeface="+mn-lt"/>
              </a:rPr>
              <a:t>juin 2019</a:t>
            </a:r>
            <a:endParaRPr lang="fr-FR" sz="3600" b="1" i="1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714741"/>
            <a:ext cx="9144000" cy="1655762"/>
          </a:xfrm>
        </p:spPr>
        <p:txBody>
          <a:bodyPr/>
          <a:lstStyle/>
          <a:p>
            <a:endParaRPr lang="fr-FR" dirty="0" smtClean="0"/>
          </a:p>
          <a:p>
            <a:r>
              <a:rPr lang="fr-FR" sz="4000" b="1" dirty="0" smtClean="0"/>
              <a:t>ITEP LES SALINS DE BREGILLE</a:t>
            </a:r>
          </a:p>
          <a:p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3" y="88136"/>
            <a:ext cx="1619480" cy="161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8822" y="382053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</a:rPr>
              <a:t>La scolarisation et modalités de collaboration avec l’EN </a:t>
            </a:r>
            <a:r>
              <a:rPr lang="fr-FR" sz="1600" b="1" dirty="0" smtClean="0">
                <a:solidFill>
                  <a:srgbClr val="002060"/>
                </a:solidFill>
              </a:rPr>
              <a:t>PB</a:t>
            </a:r>
            <a:endParaRPr lang="fr-FR" sz="1600" dirty="0">
              <a:solidFill>
                <a:srgbClr val="00B0F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3" y="88136"/>
            <a:ext cx="1619480" cy="16194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57397" y="1668156"/>
            <a:ext cx="1126801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Unité d’enseignement ITEP </a:t>
            </a:r>
            <a:r>
              <a:rPr lang="fr-FR" sz="2000" dirty="0" smtClean="0"/>
              <a:t>(via convention ESMS-EN qui précise les modalités de fonctionnement et le public accueilli)</a:t>
            </a:r>
          </a:p>
          <a:p>
            <a:endParaRPr lang="fr-FR" sz="2000" dirty="0"/>
          </a:p>
          <a:p>
            <a:r>
              <a:rPr lang="fr-FR" sz="2000" dirty="0" smtClean="0"/>
              <a:t>Elle permet la scolarisation des enfants accueillis, notamment la mise en œuvre du PPS (projet personnalisé de scolarisation)</a:t>
            </a:r>
          </a:p>
          <a:p>
            <a:r>
              <a:rPr lang="fr-FR" sz="2000" dirty="0" smtClean="0"/>
              <a:t>	* Dispositifs internes : 3 groupes classe</a:t>
            </a:r>
          </a:p>
          <a:p>
            <a:r>
              <a:rPr lang="fr-FR" sz="2000" dirty="0" smtClean="0"/>
              <a:t>	* Dispositif externalisés : 2 CLEX (primaire et collège)</a:t>
            </a:r>
          </a:p>
          <a:p>
            <a:endParaRPr lang="fr-FR" sz="2000" dirty="0"/>
          </a:p>
          <a:p>
            <a:r>
              <a:rPr lang="fr-FR" sz="2000" dirty="0" smtClean="0"/>
              <a:t>Personnel UE mis à disposition (nombre ETP) / coordonnateur pédagogique</a:t>
            </a:r>
          </a:p>
          <a:p>
            <a:r>
              <a:rPr lang="fr-FR" sz="2000" dirty="0" smtClean="0"/>
              <a:t>Scolarité en interne (OU </a:t>
            </a:r>
            <a:r>
              <a:rPr lang="fr-FR" sz="2000" dirty="0" err="1" smtClean="0"/>
              <a:t>ou</a:t>
            </a:r>
            <a:r>
              <a:rPr lang="fr-FR" sz="2000" dirty="0" smtClean="0"/>
              <a:t> CLEX) ou ordinaire (écoles, ULIS, SEGPA…) ; temps complet ou séquentiel ; curseur 0 à 100%</a:t>
            </a:r>
          </a:p>
          <a:p>
            <a:endParaRPr lang="fr-FR" sz="2000" dirty="0" smtClean="0"/>
          </a:p>
          <a:p>
            <a:r>
              <a:rPr lang="fr-FR" sz="2000" dirty="0" smtClean="0"/>
              <a:t>Pédagogie différenciée, emploi du temps construit autour du T,E,P</a:t>
            </a:r>
          </a:p>
          <a:p>
            <a:endParaRPr lang="fr-FR" sz="2000" dirty="0" smtClean="0"/>
          </a:p>
          <a:p>
            <a:r>
              <a:rPr lang="fr-FR" sz="2000" dirty="0" smtClean="0"/>
              <a:t>Suivi de la scolarité : les ESS (enseignant, CSE, </a:t>
            </a:r>
            <a:r>
              <a:rPr lang="fr-FR" sz="2000" dirty="0" err="1" smtClean="0"/>
              <a:t>coordo</a:t>
            </a:r>
            <a:r>
              <a:rPr lang="fr-FR" sz="2000" dirty="0" smtClean="0"/>
              <a:t> </a:t>
            </a:r>
            <a:r>
              <a:rPr lang="fr-FR" sz="2000" dirty="0" err="1" smtClean="0"/>
              <a:t>péda</a:t>
            </a:r>
            <a:r>
              <a:rPr lang="fr-FR" sz="2000" dirty="0" smtClean="0"/>
              <a:t>, enseignant référent MDPH….mise en œuvre PPS</a:t>
            </a:r>
          </a:p>
        </p:txBody>
      </p:sp>
    </p:spTree>
    <p:extLst>
      <p:ext uri="{BB962C8B-B14F-4D97-AF65-F5344CB8AC3E}">
        <p14:creationId xmlns:p14="http://schemas.microsoft.com/office/powerpoint/2010/main" val="16738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7951" y="382053"/>
            <a:ext cx="10515600" cy="1325563"/>
          </a:xfrm>
        </p:spPr>
        <p:txBody>
          <a:bodyPr/>
          <a:lstStyle/>
          <a:p>
            <a:r>
              <a:rPr lang="fr-FR" sz="3600" b="1" dirty="0">
                <a:solidFill>
                  <a:srgbClr val="002060"/>
                </a:solidFill>
              </a:rPr>
              <a:t>Mobilisation </a:t>
            </a:r>
            <a:r>
              <a:rPr lang="fr-FR" sz="3600" b="1" dirty="0" smtClean="0">
                <a:solidFill>
                  <a:srgbClr val="002060"/>
                </a:solidFill>
              </a:rPr>
              <a:t>des </a:t>
            </a:r>
            <a:r>
              <a:rPr lang="fr-FR" sz="3600" b="1" dirty="0">
                <a:solidFill>
                  <a:srgbClr val="002060"/>
                </a:solidFill>
              </a:rPr>
              <a:t>enseignants du milieu </a:t>
            </a:r>
            <a:r>
              <a:rPr lang="fr-FR" sz="3600" b="1" dirty="0" smtClean="0">
                <a:solidFill>
                  <a:srgbClr val="002060"/>
                </a:solidFill>
              </a:rPr>
              <a:t>ordinaire </a:t>
            </a:r>
            <a:r>
              <a:rPr lang="fr-FR" sz="1400" b="1" dirty="0" smtClean="0">
                <a:solidFill>
                  <a:srgbClr val="002060"/>
                </a:solidFill>
              </a:rPr>
              <a:t>MC</a:t>
            </a:r>
            <a:r>
              <a:rPr lang="fr-FR" sz="3600" b="1" dirty="0" smtClean="0">
                <a:solidFill>
                  <a:srgbClr val="002060"/>
                </a:solidFill>
              </a:rPr>
              <a:t> </a:t>
            </a:r>
            <a:endParaRPr lang="fr-FR" sz="3600" b="1" dirty="0">
              <a:solidFill>
                <a:srgbClr val="00206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3" y="88136"/>
            <a:ext cx="1619480" cy="1619480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1986265"/>
            <a:ext cx="10515600" cy="4351338"/>
          </a:xfrm>
        </p:spPr>
        <p:txBody>
          <a:bodyPr/>
          <a:lstStyle/>
          <a:p>
            <a:r>
              <a:rPr lang="fr-FR" dirty="0" smtClean="0"/>
              <a:t>Repérage: comportements relevant du champ du handicap</a:t>
            </a:r>
          </a:p>
          <a:p>
            <a:r>
              <a:rPr lang="fr-FR" dirty="0"/>
              <a:t>Travail en réseau avec les enseignants du </a:t>
            </a:r>
            <a:r>
              <a:rPr lang="fr-FR" dirty="0" smtClean="0"/>
              <a:t>spécialisé</a:t>
            </a:r>
          </a:p>
          <a:p>
            <a:r>
              <a:rPr lang="fr-FR" dirty="0" smtClean="0"/>
              <a:t>Partage d’informations : établissements spécialisés, </a:t>
            </a:r>
            <a:r>
              <a:rPr lang="fr-FR" dirty="0"/>
              <a:t>Aide Sociale à l’enfance, pédopsychiatrie, CMPP…</a:t>
            </a:r>
            <a:endParaRPr lang="fr-FR" dirty="0" smtClean="0"/>
          </a:p>
          <a:p>
            <a:r>
              <a:rPr lang="fr-FR" dirty="0" smtClean="0"/>
              <a:t>Mobilisation des parents, implication des parents</a:t>
            </a:r>
          </a:p>
          <a:p>
            <a:r>
              <a:rPr lang="fr-FR" dirty="0" smtClean="0"/>
              <a:t>Echanges avec autres collègues de l’ordinaire sur les missions des ITEP et les publics ITEP</a:t>
            </a:r>
          </a:p>
          <a:p>
            <a:endParaRPr lang="fr-FR" dirty="0"/>
          </a:p>
          <a:p>
            <a:pPr lvl="3"/>
            <a:r>
              <a:rPr lang="fr-FR" sz="2000" dirty="0" smtClean="0">
                <a:solidFill>
                  <a:srgbClr val="002060"/>
                </a:solidFill>
              </a:rPr>
              <a:t>Equipe pluridisciplinaire de l’ITEP peut être mobilisée comme ressource</a:t>
            </a:r>
          </a:p>
        </p:txBody>
      </p:sp>
    </p:spTree>
    <p:extLst>
      <p:ext uri="{BB962C8B-B14F-4D97-AF65-F5344CB8AC3E}">
        <p14:creationId xmlns:p14="http://schemas.microsoft.com/office/powerpoint/2010/main" val="253595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8218" y="265698"/>
            <a:ext cx="10688053" cy="1869574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2060"/>
                </a:solidFill>
              </a:rPr>
              <a:t>Les partenaires extérieurs 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OS</a:t>
            </a:r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0652" y="2135272"/>
            <a:ext cx="10515600" cy="4142038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>
                <a:latin typeface="+mj-lt"/>
              </a:rPr>
              <a:t>Aide Sociale à l’Enfance (ASE)</a:t>
            </a:r>
          </a:p>
          <a:p>
            <a:r>
              <a:rPr lang="fr-FR" b="1" dirty="0" smtClean="0">
                <a:latin typeface="+mj-lt"/>
              </a:rPr>
              <a:t>Pédopsychiatrie :</a:t>
            </a:r>
          </a:p>
          <a:p>
            <a:pPr lvl="1"/>
            <a:r>
              <a:rPr lang="fr-FR" dirty="0" smtClean="0">
                <a:latin typeface="+mj-lt"/>
              </a:rPr>
              <a:t>C.G.I : Centre de guidance infanto juvénile, </a:t>
            </a:r>
          </a:p>
          <a:p>
            <a:pPr lvl="1"/>
            <a:r>
              <a:rPr lang="fr-FR" sz="2000" dirty="0" smtClean="0">
                <a:latin typeface="+mj-lt"/>
              </a:rPr>
              <a:t>C.A.T.T.P </a:t>
            </a:r>
            <a:r>
              <a:rPr lang="fr-FR" sz="2000" dirty="0">
                <a:latin typeface="+mj-lt"/>
              </a:rPr>
              <a:t>: Centre d'activité thérapeutique à temps </a:t>
            </a:r>
            <a:r>
              <a:rPr lang="fr-FR" sz="2000" dirty="0" smtClean="0">
                <a:latin typeface="+mj-lt"/>
              </a:rPr>
              <a:t>partiel</a:t>
            </a:r>
            <a:endParaRPr lang="fr-FR" dirty="0" smtClean="0">
              <a:latin typeface="+mj-lt"/>
            </a:endParaRPr>
          </a:p>
          <a:p>
            <a:pPr lvl="1"/>
            <a:r>
              <a:rPr lang="fr-FR" dirty="0" smtClean="0">
                <a:latin typeface="+mj-lt"/>
              </a:rPr>
              <a:t>Espace accueil ado, </a:t>
            </a:r>
          </a:p>
          <a:p>
            <a:pPr lvl="1"/>
            <a:r>
              <a:rPr lang="fr-FR" dirty="0" smtClean="0">
                <a:latin typeface="+mj-lt"/>
              </a:rPr>
              <a:t>EMIL : équipe mobile</a:t>
            </a:r>
          </a:p>
          <a:p>
            <a:r>
              <a:rPr lang="fr-FR" b="1" dirty="0" smtClean="0">
                <a:latin typeface="+mj-lt"/>
              </a:rPr>
              <a:t>A.E.M.O </a:t>
            </a:r>
            <a:r>
              <a:rPr lang="fr-FR" dirty="0" smtClean="0">
                <a:latin typeface="+mj-lt"/>
              </a:rPr>
              <a:t>(Action éducative en milieu ouvert) / </a:t>
            </a:r>
            <a:r>
              <a:rPr lang="fr-FR" b="1" dirty="0" smtClean="0">
                <a:latin typeface="+mj-lt"/>
              </a:rPr>
              <a:t>A.E.D</a:t>
            </a:r>
            <a:r>
              <a:rPr lang="fr-FR" dirty="0" smtClean="0">
                <a:latin typeface="+mj-lt"/>
              </a:rPr>
              <a:t> (Action éducative à domicile)</a:t>
            </a:r>
          </a:p>
          <a:p>
            <a:r>
              <a:rPr lang="fr-FR" b="1" dirty="0" smtClean="0">
                <a:latin typeface="+mj-lt"/>
              </a:rPr>
              <a:t>Association médico-sociales</a:t>
            </a:r>
          </a:p>
          <a:p>
            <a:r>
              <a:rPr lang="fr-FR" b="1" dirty="0" smtClean="0">
                <a:latin typeface="+mj-lt"/>
              </a:rPr>
              <a:t>Education Nationale, école privée, CLEX (classe externalisée)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3" y="88136"/>
            <a:ext cx="1619480" cy="161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1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8332" y="24381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/>
              <a:t>Questions / échanges</a:t>
            </a:r>
            <a:endParaRPr lang="fr-FR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3" y="88136"/>
            <a:ext cx="1619480" cy="1619480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365583" y="4870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3200" i="1" dirty="0" smtClean="0"/>
              <a:t>Merci de votre attention</a:t>
            </a:r>
            <a:endParaRPr lang="fr-FR" sz="32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3" y="88136"/>
            <a:ext cx="1619480" cy="161948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8394" y="567227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002060"/>
                </a:solidFill>
                <a:latin typeface="+mn-lt"/>
              </a:rPr>
              <a:t>Présentation de l’I.T.E.P des </a:t>
            </a:r>
            <a:r>
              <a:rPr lang="fr-FR" sz="3600" b="1" dirty="0" smtClean="0">
                <a:solidFill>
                  <a:srgbClr val="002060"/>
                </a:solidFill>
                <a:latin typeface="+mn-lt"/>
              </a:rPr>
              <a:t>Salins </a:t>
            </a:r>
            <a:r>
              <a:rPr lang="fr-FR" sz="3600" b="1" dirty="0">
                <a:solidFill>
                  <a:srgbClr val="002060"/>
                </a:solidFill>
                <a:latin typeface="+mn-lt"/>
              </a:rPr>
              <a:t>de </a:t>
            </a:r>
            <a:r>
              <a:rPr lang="fr-FR" sz="3600" b="1" dirty="0" err="1" smtClean="0">
                <a:solidFill>
                  <a:srgbClr val="002060"/>
                </a:solidFill>
                <a:latin typeface="+mn-lt"/>
              </a:rPr>
              <a:t>Bregille</a:t>
            </a:r>
            <a:r>
              <a:rPr lang="fr-FR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fr-FR" sz="1800" dirty="0" smtClean="0">
                <a:solidFill>
                  <a:srgbClr val="002060"/>
                </a:solidFill>
                <a:latin typeface="+mn-lt"/>
              </a:rPr>
              <a:t>mc</a:t>
            </a:r>
            <a:endParaRPr lang="fr-FR" sz="18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3058272"/>
            <a:ext cx="9974179" cy="3083258"/>
          </a:xfrm>
        </p:spPr>
        <p:txBody>
          <a:bodyPr>
            <a:normAutofit lnSpcReduction="10000"/>
          </a:bodyPr>
          <a:lstStyle/>
          <a:p>
            <a:r>
              <a:rPr lang="fr-FR" sz="3600" dirty="0" smtClean="0">
                <a:ea typeface="+mj-ea"/>
                <a:cs typeface="+mj-cs"/>
              </a:rPr>
              <a:t>Présentation </a:t>
            </a:r>
            <a:endParaRPr lang="fr-FR" sz="3600" dirty="0">
              <a:ea typeface="+mj-ea"/>
              <a:cs typeface="+mj-cs"/>
            </a:endParaRPr>
          </a:p>
          <a:p>
            <a:r>
              <a:rPr lang="fr-FR" sz="3600" dirty="0" smtClean="0">
                <a:ea typeface="+mj-ea"/>
                <a:cs typeface="+mj-cs"/>
              </a:rPr>
              <a:t>Missions</a:t>
            </a:r>
          </a:p>
          <a:p>
            <a:r>
              <a:rPr lang="fr-FR" sz="3600" dirty="0" smtClean="0">
                <a:ea typeface="+mj-ea"/>
                <a:cs typeface="+mj-cs"/>
              </a:rPr>
              <a:t>Loi 2002-2</a:t>
            </a:r>
          </a:p>
          <a:p>
            <a:endParaRPr lang="fr-FR" sz="3600" dirty="0">
              <a:ea typeface="+mj-ea"/>
              <a:cs typeface="+mj-cs"/>
            </a:endParaRPr>
          </a:p>
          <a:p>
            <a:pPr marL="0" indent="0">
              <a:buNone/>
            </a:pPr>
            <a:r>
              <a:rPr lang="fr-FR" sz="2600" dirty="0">
                <a:hlinkClick r:id="rId3"/>
              </a:rPr>
              <a:t>http://www.aire-asso.fr/textes-officiels.php</a:t>
            </a:r>
            <a:r>
              <a:rPr lang="fr-FR" sz="2600" dirty="0"/>
              <a:t/>
            </a:r>
            <a:br>
              <a:rPr lang="fr-FR" sz="2600" dirty="0"/>
            </a:br>
            <a:r>
              <a:rPr lang="fr-FR" sz="2600" dirty="0">
                <a:hlinkClick r:id="rId4"/>
              </a:rPr>
              <a:t>http://www.sante.gouv.fr/fichiers/bo/2007/07-06/a0060152.htm</a:t>
            </a:r>
            <a:endParaRPr lang="fr-FR" sz="26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663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3" y="88136"/>
            <a:ext cx="1619480" cy="161948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62843" y="609532"/>
            <a:ext cx="10057001" cy="6075259"/>
          </a:xfrm>
        </p:spPr>
        <p:txBody>
          <a:bodyPr>
            <a:normAutofit fontScale="25000" lnSpcReduction="20000"/>
          </a:bodyPr>
          <a:lstStyle/>
          <a:p>
            <a:endParaRPr lang="fr-FR" sz="3600" dirty="0" smtClean="0"/>
          </a:p>
          <a:p>
            <a:pPr marL="914400" lvl="2" indent="0">
              <a:buNone/>
            </a:pPr>
            <a:r>
              <a:rPr lang="fr-FR" sz="14400" b="1" dirty="0">
                <a:solidFill>
                  <a:srgbClr val="002060"/>
                </a:solidFill>
                <a:latin typeface="+mj-lt"/>
              </a:rPr>
              <a:t>Présentation du </a:t>
            </a:r>
            <a:r>
              <a:rPr lang="fr-FR" sz="14400" b="1" dirty="0" smtClean="0">
                <a:solidFill>
                  <a:srgbClr val="002060"/>
                </a:solidFill>
                <a:latin typeface="+mj-lt"/>
              </a:rPr>
              <a:t>public accueilli en ITEP </a:t>
            </a:r>
            <a:r>
              <a:rPr lang="fr-FR" sz="3500" dirty="0" smtClean="0">
                <a:solidFill>
                  <a:srgbClr val="002060"/>
                </a:solidFill>
                <a:latin typeface="+mj-lt"/>
              </a:rPr>
              <a:t>LG</a:t>
            </a:r>
            <a:endParaRPr lang="fr-FR" sz="3500" dirty="0" smtClean="0">
              <a:solidFill>
                <a:srgbClr val="00B0F0"/>
              </a:solidFill>
              <a:latin typeface="+mj-lt"/>
            </a:endParaRPr>
          </a:p>
          <a:p>
            <a:pPr marL="0" indent="0">
              <a:buNone/>
            </a:pPr>
            <a:endParaRPr lang="fr-FR" sz="8400" b="1" dirty="0" smtClean="0">
              <a:solidFill>
                <a:srgbClr val="00B0F0"/>
              </a:solidFill>
              <a:latin typeface="+mj-lt"/>
            </a:endParaRPr>
          </a:p>
          <a:p>
            <a:pPr marL="0" indent="0">
              <a:buNone/>
            </a:pPr>
            <a:endParaRPr lang="fr-FR" sz="9600" b="1" dirty="0">
              <a:solidFill>
                <a:srgbClr val="00B0F0"/>
              </a:solidFill>
              <a:latin typeface="+mj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9600" b="1" dirty="0" smtClean="0">
                <a:latin typeface="+mj-lt"/>
              </a:rPr>
              <a:t>Troubles du comportement et du caractère</a:t>
            </a:r>
          </a:p>
          <a:p>
            <a:pPr marL="457200" lvl="1" indent="0">
              <a:buNone/>
            </a:pPr>
            <a:endParaRPr lang="fr-FR" sz="9600" b="1" dirty="0" smtClean="0">
              <a:latin typeface="+mj-lt"/>
            </a:endParaRPr>
          </a:p>
          <a:p>
            <a:pPr marL="914400" lvl="2" indent="0">
              <a:buNone/>
            </a:pPr>
            <a:endParaRPr lang="fr-FR" sz="8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lvl="1"/>
            <a:r>
              <a:rPr lang="fr-FR" sz="9600" b="1" dirty="0">
                <a:latin typeface="+mj-lt"/>
              </a:rPr>
              <a:t>L’expression des troubles du comportement</a:t>
            </a:r>
          </a:p>
          <a:p>
            <a:pPr lvl="2"/>
            <a:r>
              <a:rPr lang="fr-FR" sz="8000" dirty="0">
                <a:latin typeface="+mj-lt"/>
              </a:rPr>
              <a:t>L’agitation</a:t>
            </a:r>
          </a:p>
          <a:p>
            <a:pPr lvl="2"/>
            <a:r>
              <a:rPr lang="fr-FR" sz="8000" dirty="0">
                <a:latin typeface="+mj-lt"/>
              </a:rPr>
              <a:t>Hyperactivité (TDA-H)</a:t>
            </a:r>
          </a:p>
          <a:p>
            <a:pPr lvl="2"/>
            <a:r>
              <a:rPr lang="fr-FR" sz="8000" dirty="0">
                <a:latin typeface="+mj-lt"/>
              </a:rPr>
              <a:t>La surexcitation</a:t>
            </a:r>
          </a:p>
          <a:p>
            <a:pPr lvl="2"/>
            <a:r>
              <a:rPr lang="fr-FR" sz="8000" dirty="0">
                <a:latin typeface="+mj-lt"/>
              </a:rPr>
              <a:t>L’agressivité</a:t>
            </a:r>
          </a:p>
          <a:p>
            <a:pPr lvl="2"/>
            <a:r>
              <a:rPr lang="fr-FR" sz="8000" dirty="0">
                <a:latin typeface="+mj-lt"/>
              </a:rPr>
              <a:t>La toute puissance</a:t>
            </a:r>
          </a:p>
          <a:p>
            <a:pPr lvl="2"/>
            <a:r>
              <a:rPr lang="fr-FR" sz="8000" dirty="0">
                <a:latin typeface="+mj-lt"/>
              </a:rPr>
              <a:t>L’impossibilité de différer</a:t>
            </a:r>
          </a:p>
          <a:p>
            <a:pPr lvl="2"/>
            <a:r>
              <a:rPr lang="fr-FR" sz="8000" dirty="0">
                <a:latin typeface="+mj-lt"/>
              </a:rPr>
              <a:t>L’instabilité</a:t>
            </a:r>
          </a:p>
          <a:p>
            <a:pPr lvl="2"/>
            <a:r>
              <a:rPr lang="fr-FR" sz="8000" dirty="0">
                <a:latin typeface="+mj-lt"/>
              </a:rPr>
              <a:t>Une quête affective sans fin</a:t>
            </a:r>
          </a:p>
          <a:p>
            <a:pPr lvl="2"/>
            <a:r>
              <a:rPr lang="fr-FR" sz="8000" dirty="0">
                <a:latin typeface="+mj-lt"/>
              </a:rPr>
              <a:t>Une tendance à se dévaloriser</a:t>
            </a:r>
          </a:p>
          <a:p>
            <a:pPr lvl="2"/>
            <a:r>
              <a:rPr lang="fr-FR" sz="8000" dirty="0">
                <a:latin typeface="+mj-lt"/>
              </a:rPr>
              <a:t>Le repli sur soi</a:t>
            </a:r>
          </a:p>
          <a:p>
            <a:pPr lvl="2"/>
            <a:r>
              <a:rPr lang="fr-FR" sz="8000" dirty="0" smtClean="0">
                <a:latin typeface="+mj-lt"/>
              </a:rPr>
              <a:t>L’apathie</a:t>
            </a:r>
          </a:p>
          <a:p>
            <a:pPr lvl="2"/>
            <a:endParaRPr lang="fr-FR" sz="4900" dirty="0" smtClean="0">
              <a:latin typeface="+mj-lt"/>
            </a:endParaRPr>
          </a:p>
          <a:p>
            <a:pPr lvl="2"/>
            <a:endParaRPr lang="fr-FR" sz="49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7372706" y="5999891"/>
            <a:ext cx="4303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http://www.aire-asso.fr/itep.php</a:t>
            </a:r>
          </a:p>
        </p:txBody>
      </p:sp>
    </p:spTree>
    <p:extLst>
      <p:ext uri="{BB962C8B-B14F-4D97-AF65-F5344CB8AC3E}">
        <p14:creationId xmlns:p14="http://schemas.microsoft.com/office/powerpoint/2010/main" val="45298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3" y="88136"/>
            <a:ext cx="1619480" cy="161948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2099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Agréments et modalités d’accompagnement 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mc</a:t>
            </a:r>
            <a:endParaRPr lang="fr-FR" sz="1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002060"/>
                </a:solidFill>
                <a:latin typeface="+mj-lt"/>
              </a:rPr>
              <a:t>L’ITEP  des Salins de </a:t>
            </a:r>
            <a:r>
              <a:rPr lang="fr-FR" b="1" dirty="0" err="1" smtClean="0">
                <a:solidFill>
                  <a:srgbClr val="002060"/>
                </a:solidFill>
                <a:latin typeface="+mj-lt"/>
              </a:rPr>
              <a:t>Bregille</a:t>
            </a:r>
            <a:r>
              <a:rPr lang="fr-FR" b="1" dirty="0" smtClean="0">
                <a:solidFill>
                  <a:srgbClr val="002060"/>
                </a:solidFill>
                <a:latin typeface="+mj-lt"/>
              </a:rPr>
              <a:t> accueille 92 jeunes de 0 à 20 ans, garçons et filles.</a:t>
            </a:r>
          </a:p>
          <a:p>
            <a:pPr marL="0" indent="0">
              <a:buNone/>
            </a:pPr>
            <a:endParaRPr lang="fr-FR" sz="3200" b="1" dirty="0">
              <a:solidFill>
                <a:srgbClr val="002060"/>
              </a:solidFill>
              <a:latin typeface="+mj-lt"/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Les </a:t>
            </a:r>
            <a:r>
              <a:rPr lang="fr-FR" dirty="0">
                <a:solidFill>
                  <a:srgbClr val="002060"/>
                </a:solidFill>
              </a:rPr>
              <a:t>modalités </a:t>
            </a:r>
            <a:r>
              <a:rPr lang="fr-FR" dirty="0" smtClean="0">
                <a:solidFill>
                  <a:srgbClr val="002060"/>
                </a:solidFill>
              </a:rPr>
              <a:t>d’accompagnement (temps complet ou séquentiel) </a:t>
            </a:r>
            <a:r>
              <a:rPr lang="fr-FR" sz="2000" dirty="0" err="1" smtClean="0">
                <a:solidFill>
                  <a:srgbClr val="002060"/>
                </a:solidFill>
              </a:rPr>
              <a:t>ks</a:t>
            </a:r>
            <a:endParaRPr lang="fr-FR" sz="2000" dirty="0">
              <a:solidFill>
                <a:srgbClr val="00B0F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b="1" dirty="0" smtClean="0"/>
              <a:t>L’internat (24)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b="1" dirty="0" smtClean="0"/>
              <a:t>Accueil familial spécialisé (AFS – 17)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b="1" dirty="0" smtClean="0"/>
              <a:t>L'accueil de jour (12)</a:t>
            </a:r>
            <a:endParaRPr lang="fr-F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fr-FR" b="1" dirty="0" smtClean="0"/>
              <a:t>Prestation en milieu ordinaire (PMO – 39,  ex SESSAD) </a:t>
            </a:r>
          </a:p>
        </p:txBody>
      </p:sp>
    </p:spTree>
    <p:extLst>
      <p:ext uri="{BB962C8B-B14F-4D97-AF65-F5344CB8AC3E}">
        <p14:creationId xmlns:p14="http://schemas.microsoft.com/office/powerpoint/2010/main" val="10170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1519" y="441057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2060"/>
                </a:solidFill>
              </a:rPr>
              <a:t>L’environnement juridique </a:t>
            </a:r>
            <a:r>
              <a:rPr lang="fr-FR" sz="1200" dirty="0" smtClean="0">
                <a:solidFill>
                  <a:srgbClr val="002060"/>
                </a:solidFill>
              </a:rPr>
              <a:t>MC</a:t>
            </a:r>
            <a:endParaRPr lang="fr-FR" sz="1200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7031" y="1991477"/>
            <a:ext cx="11121527" cy="4351338"/>
          </a:xfrm>
        </p:spPr>
        <p:txBody>
          <a:bodyPr/>
          <a:lstStyle/>
          <a:p>
            <a:r>
              <a:rPr lang="fr-FR" b="1" dirty="0" smtClean="0">
                <a:latin typeface="+mj-lt"/>
              </a:rPr>
              <a:t>Le DITEP : un fonctionnement en dispositif intégré</a:t>
            </a:r>
          </a:p>
          <a:p>
            <a:pPr lvl="2"/>
            <a:r>
              <a:rPr lang="fr-FR" sz="2400" b="1" dirty="0" smtClean="0">
                <a:latin typeface="+mj-lt"/>
              </a:rPr>
              <a:t>Incidences signature convention cadre du 12 décembre 2018 (ARS-EN-MDPH-ESMS)</a:t>
            </a:r>
          </a:p>
          <a:p>
            <a:pPr lvl="4"/>
            <a:r>
              <a:rPr lang="fr-FR" sz="2000" b="1" dirty="0" smtClean="0">
                <a:latin typeface="+mj-lt"/>
              </a:rPr>
              <a:t>Agrément unique</a:t>
            </a:r>
          </a:p>
          <a:p>
            <a:pPr lvl="4"/>
            <a:r>
              <a:rPr lang="fr-FR" sz="2000" b="1" dirty="0" smtClean="0">
                <a:latin typeface="+mj-lt"/>
              </a:rPr>
              <a:t>File active</a:t>
            </a:r>
          </a:p>
          <a:p>
            <a:pPr lvl="4"/>
            <a:r>
              <a:rPr lang="fr-FR" sz="2000" b="1" dirty="0" smtClean="0">
                <a:latin typeface="+mj-lt"/>
              </a:rPr>
              <a:t>Besoins-prestations</a:t>
            </a:r>
          </a:p>
          <a:p>
            <a:pPr lvl="4"/>
            <a:r>
              <a:rPr lang="fr-FR" sz="2000" b="1" dirty="0" smtClean="0">
                <a:latin typeface="+mj-lt"/>
              </a:rPr>
              <a:t>Activité </a:t>
            </a:r>
          </a:p>
          <a:p>
            <a:pPr marL="0" indent="0">
              <a:buNone/>
            </a:pPr>
            <a:endParaRPr lang="fr-FR" b="1" dirty="0" smtClean="0">
              <a:latin typeface="+mj-lt"/>
            </a:endParaRPr>
          </a:p>
          <a:p>
            <a:r>
              <a:rPr lang="fr-FR" b="1" dirty="0" smtClean="0">
                <a:latin typeface="+mj-lt"/>
              </a:rPr>
              <a:t>Le Plan Régional Santé  2018/2022 Bourgogne-Franche –Comté</a:t>
            </a:r>
          </a:p>
          <a:p>
            <a:pPr lvl="3"/>
            <a:r>
              <a:rPr lang="fr-FR" sz="2400" b="1" dirty="0" smtClean="0">
                <a:latin typeface="+mj-lt"/>
              </a:rPr>
              <a:t>Objectifs inclusion scolaire : 50% 2020 / 80% 2022</a:t>
            </a:r>
          </a:p>
          <a:p>
            <a:endParaRPr lang="fr-FR" b="1" dirty="0" smtClean="0">
              <a:latin typeface="+mj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3" y="88136"/>
            <a:ext cx="1619480" cy="161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3" y="88136"/>
            <a:ext cx="1619480" cy="161948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22256" y="509503"/>
            <a:ext cx="10515600" cy="1018507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002060"/>
                </a:solidFill>
              </a:rPr>
              <a:t>L’orientation vers un </a:t>
            </a:r>
            <a:r>
              <a:rPr lang="fr-FR" sz="3600" b="1" dirty="0" smtClean="0">
                <a:solidFill>
                  <a:srgbClr val="002060"/>
                </a:solidFill>
              </a:rPr>
              <a:t>I.T.E.P 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RH</a:t>
            </a:r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72760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fr-FR" sz="2400" dirty="0" smtClean="0"/>
              <a:t>« </a:t>
            </a:r>
            <a:r>
              <a:rPr lang="fr-FR" sz="2400" i="1" dirty="0" smtClean="0"/>
              <a:t>Une </a:t>
            </a:r>
            <a:r>
              <a:rPr lang="fr-FR" sz="2400" i="1" dirty="0"/>
              <a:t>orientation vers un </a:t>
            </a:r>
            <a:r>
              <a:rPr lang="fr-FR" sz="2400" i="1" dirty="0" smtClean="0"/>
              <a:t>ITEP </a:t>
            </a:r>
            <a:r>
              <a:rPr lang="fr-FR" sz="2400" i="1" dirty="0"/>
              <a:t>est le plus souvent envisagée, lorsque les interventions des professionnels </a:t>
            </a:r>
            <a:r>
              <a:rPr lang="fr-FR" sz="2400" i="1" dirty="0" smtClean="0"/>
              <a:t>et services au contact de l’enfant : Protection maternelle infantile (PMI), centres d’action médico-sociale précoce (CMPP), RASED, CMPP, PIJ ne suffisent pas ou quand la scolarité est compliquée ».</a:t>
            </a:r>
          </a:p>
          <a:p>
            <a:pPr marL="0" indent="0">
              <a:buNone/>
            </a:pPr>
            <a:endParaRPr lang="fr-FR" sz="1400" i="1" dirty="0" smtClean="0"/>
          </a:p>
          <a:p>
            <a:pPr marL="0" indent="0">
              <a:buNone/>
            </a:pPr>
            <a:r>
              <a:rPr lang="fr-FR" sz="2400" dirty="0" smtClean="0"/>
              <a:t>Les personnes qui peuvent faire la </a:t>
            </a:r>
            <a:r>
              <a:rPr lang="fr-FR" sz="2400" b="1" dirty="0" smtClean="0"/>
              <a:t>demande d’orientation </a:t>
            </a:r>
            <a:r>
              <a:rPr lang="fr-FR" sz="2400" dirty="0" smtClean="0"/>
              <a:t>sont </a:t>
            </a:r>
            <a:r>
              <a:rPr lang="fr-FR" sz="2200" dirty="0" smtClean="0"/>
              <a:t>:</a:t>
            </a:r>
          </a:p>
          <a:p>
            <a:pPr lvl="1"/>
            <a:r>
              <a:rPr lang="fr-FR" sz="2200" dirty="0" smtClean="0"/>
              <a:t>Les parents ou les détenteurs de l’autorité parentale ;</a:t>
            </a:r>
          </a:p>
          <a:p>
            <a:pPr lvl="1"/>
            <a:r>
              <a:rPr lang="fr-FR" sz="2200" dirty="0" smtClean="0"/>
              <a:t>Un professionnel (directeur d ’établissement scolaire </a:t>
            </a:r>
            <a:r>
              <a:rPr lang="fr-FR" sz="2200" smtClean="0"/>
              <a:t>ou le médecin </a:t>
            </a:r>
            <a:r>
              <a:rPr lang="fr-FR" sz="2200" dirty="0" smtClean="0"/>
              <a:t>d’un service).</a:t>
            </a:r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Le dossier </a:t>
            </a:r>
            <a:r>
              <a:rPr lang="fr-FR" u="sng" dirty="0" smtClean="0"/>
              <a:t>est toujours construit à chaque fois avec l’accord de la famille.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7" y="5227560"/>
            <a:ext cx="477253" cy="47725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717" y="283839"/>
            <a:ext cx="2312675" cy="163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80053" y="365126"/>
            <a:ext cx="10515600" cy="904082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rgbClr val="002060"/>
                </a:solidFill>
              </a:rPr>
              <a:t>Processus de </a:t>
            </a:r>
            <a:r>
              <a:rPr lang="fr-FR" sz="3600" b="1" dirty="0" smtClean="0">
                <a:solidFill>
                  <a:srgbClr val="002060"/>
                </a:solidFill>
              </a:rPr>
              <a:t>notification </a:t>
            </a:r>
            <a:endParaRPr lang="fr-FR" sz="3200" dirty="0">
              <a:solidFill>
                <a:srgbClr val="002060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632929" y="1734682"/>
            <a:ext cx="5464659" cy="12358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sz="2200" b="0" dirty="0" smtClean="0"/>
              <a:t>L’accès </a:t>
            </a:r>
            <a:r>
              <a:rPr lang="fr-FR" sz="2200" b="0" dirty="0"/>
              <a:t>aux apprentissages nécessite des modalités particulières : orientation, services de soins, adaptation pédagogiques spécifiques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929" y="2589295"/>
            <a:ext cx="4912784" cy="368458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3" y="88136"/>
            <a:ext cx="1619480" cy="16194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883" y="617830"/>
            <a:ext cx="4959505" cy="583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3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2060" y="-15752"/>
            <a:ext cx="5133286" cy="6844383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94945" y="2008575"/>
            <a:ext cx="10515600" cy="904082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rgbClr val="002060"/>
                </a:solidFill>
              </a:rPr>
              <a:t>Processus de </a:t>
            </a:r>
            <a:r>
              <a:rPr lang="fr-FR" sz="3600" b="1" dirty="0" smtClean="0">
                <a:solidFill>
                  <a:srgbClr val="002060"/>
                </a:solidFill>
              </a:rPr>
              <a:t>notification </a:t>
            </a:r>
            <a:endParaRPr lang="fr-FR" sz="3200" dirty="0">
              <a:solidFill>
                <a:srgbClr val="00206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3" y="88136"/>
            <a:ext cx="1619480" cy="161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49162" y="382053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2060"/>
                </a:solidFill>
              </a:rPr>
              <a:t>L’organisation de l’ITEP  </a:t>
            </a:r>
            <a:r>
              <a:rPr lang="fr-FR" sz="1400" dirty="0" err="1" smtClean="0">
                <a:solidFill>
                  <a:srgbClr val="002060"/>
                </a:solidFill>
              </a:rPr>
              <a:t>PDL+psy+ES</a:t>
            </a: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latin typeface="+mj-lt"/>
              </a:rPr>
              <a:t>I</a:t>
            </a:r>
            <a:r>
              <a:rPr lang="fr-FR" dirty="0" smtClean="0">
                <a:latin typeface="+mj-lt"/>
              </a:rPr>
              <a:t> =&gt; Institut </a:t>
            </a:r>
          </a:p>
          <a:p>
            <a:r>
              <a:rPr lang="fr-FR" sz="3200" b="1" dirty="0" smtClean="0">
                <a:latin typeface="+mj-lt"/>
              </a:rPr>
              <a:t>T</a:t>
            </a:r>
            <a:r>
              <a:rPr lang="fr-FR" dirty="0" smtClean="0">
                <a:latin typeface="+mj-lt"/>
              </a:rPr>
              <a:t> =&gt; Thérapeutique</a:t>
            </a:r>
          </a:p>
          <a:p>
            <a:r>
              <a:rPr lang="fr-FR" sz="3200" b="1" dirty="0" smtClean="0">
                <a:latin typeface="+mj-lt"/>
              </a:rPr>
              <a:t>E </a:t>
            </a:r>
            <a:r>
              <a:rPr lang="fr-FR" dirty="0" smtClean="0">
                <a:latin typeface="+mj-lt"/>
              </a:rPr>
              <a:t>=&gt; Éducatif</a:t>
            </a:r>
            <a:endParaRPr lang="fr-FR" dirty="0">
              <a:latin typeface="+mj-lt"/>
            </a:endParaRPr>
          </a:p>
          <a:p>
            <a:r>
              <a:rPr lang="fr-FR" sz="3200" b="1" dirty="0" smtClean="0">
                <a:latin typeface="+mj-lt"/>
              </a:rPr>
              <a:t>P</a:t>
            </a:r>
            <a:r>
              <a:rPr lang="fr-FR" dirty="0" smtClean="0">
                <a:latin typeface="+mj-lt"/>
              </a:rPr>
              <a:t> =&gt; </a:t>
            </a:r>
            <a:r>
              <a:rPr lang="fr-FR" sz="2800" dirty="0" smtClean="0">
                <a:latin typeface="+mj-lt"/>
              </a:rPr>
              <a:t>Pédagogique</a:t>
            </a:r>
          </a:p>
          <a:p>
            <a:endParaRPr lang="fr-FR" sz="2800" dirty="0" smtClean="0">
              <a:latin typeface="+mj-lt"/>
            </a:endParaRPr>
          </a:p>
          <a:p>
            <a:pPr lvl="1"/>
            <a:r>
              <a:rPr lang="fr-FR" dirty="0" smtClean="0">
                <a:latin typeface="+mj-lt"/>
              </a:rPr>
              <a:t>Équipe pluridisciplinaire : ES, psy, </a:t>
            </a:r>
            <a:r>
              <a:rPr lang="fr-FR" dirty="0" err="1" smtClean="0">
                <a:latin typeface="+mj-lt"/>
              </a:rPr>
              <a:t>pédopsy</a:t>
            </a:r>
            <a:r>
              <a:rPr lang="fr-FR" dirty="0" smtClean="0">
                <a:latin typeface="+mj-lt"/>
              </a:rPr>
              <a:t>, </a:t>
            </a:r>
            <a:r>
              <a:rPr lang="fr-FR" dirty="0" err="1" smtClean="0">
                <a:latin typeface="+mj-lt"/>
              </a:rPr>
              <a:t>psychmot</a:t>
            </a:r>
            <a:r>
              <a:rPr lang="fr-FR" dirty="0" smtClean="0">
                <a:latin typeface="+mj-lt"/>
              </a:rPr>
              <a:t>, AS, infirmière, orthophoniste, enseignant EN…</a:t>
            </a:r>
          </a:p>
          <a:p>
            <a:pPr lvl="1"/>
            <a:r>
              <a:rPr lang="fr-FR" dirty="0" smtClean="0">
                <a:latin typeface="+mj-lt"/>
              </a:rPr>
              <a:t>Le </a:t>
            </a:r>
            <a:r>
              <a:rPr lang="fr-FR" dirty="0">
                <a:latin typeface="+mj-lt"/>
              </a:rPr>
              <a:t>P.P.A : Projet personnalisé </a:t>
            </a:r>
            <a:r>
              <a:rPr lang="fr-FR" dirty="0" smtClean="0">
                <a:latin typeface="+mj-lt"/>
              </a:rPr>
              <a:t>d’accompagnement</a:t>
            </a:r>
            <a:endParaRPr lang="fr-FR" dirty="0">
              <a:solidFill>
                <a:prstClr val="black"/>
              </a:solidFill>
              <a:latin typeface="Calibri Light" panose="020F0302020204030204"/>
            </a:endParaRPr>
          </a:p>
          <a:p>
            <a:pPr lvl="1"/>
            <a:r>
              <a:rPr lang="fr-FR" dirty="0">
                <a:solidFill>
                  <a:prstClr val="black"/>
                </a:solidFill>
                <a:latin typeface="Calibri Light" panose="020F0302020204030204"/>
              </a:rPr>
              <a:t>Sensibilisation au </a:t>
            </a:r>
            <a:r>
              <a:rPr lang="fr-FR" dirty="0" smtClean="0">
                <a:solidFill>
                  <a:prstClr val="black"/>
                </a:solidFill>
                <a:latin typeface="Calibri Light" panose="020F0302020204030204"/>
              </a:rPr>
              <a:t>préprofessionnel</a:t>
            </a:r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3" y="88136"/>
            <a:ext cx="1619480" cy="1619480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6472411" y="2694121"/>
            <a:ext cx="5326654" cy="621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dirty="0" smtClean="0">
                <a:latin typeface="+mj-lt"/>
              </a:rPr>
              <a:t>ITEP, établissement de soins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9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443</Words>
  <Application>Microsoft Office PowerPoint</Application>
  <PresentationFormat>Personnalisé</PresentationFormat>
  <Paragraphs>104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RENCONTRE AVEC LES DIRECTRICES ET DIRECTEURS D’ETABLISSEMENTS EDUCATION NATIONALE  Circonscription Besançon 8   Mercredi 5 juin 2019</vt:lpstr>
      <vt:lpstr>Présentation de l’I.T.E.P des Salins de Bregille mc</vt:lpstr>
      <vt:lpstr>Présentation PowerPoint</vt:lpstr>
      <vt:lpstr>Agréments et modalités d’accompagnement mc</vt:lpstr>
      <vt:lpstr>L’environnement juridique MC</vt:lpstr>
      <vt:lpstr>L’orientation vers un I.T.E.P RH</vt:lpstr>
      <vt:lpstr>Processus de notification </vt:lpstr>
      <vt:lpstr>Processus de notification </vt:lpstr>
      <vt:lpstr>L’organisation de l’ITEP  PDL+psy+ES</vt:lpstr>
      <vt:lpstr>La scolarisation et modalités de collaboration avec l’EN PB</vt:lpstr>
      <vt:lpstr>Mobilisation des enseignants du milieu ordinaire MC </vt:lpstr>
      <vt:lpstr>Les partenaires extérieurs OS</vt:lpstr>
      <vt:lpstr>Questions / échanges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Intervention personnels  enseignants RASED  Mercredi 27 mars</dc:title>
  <dc:creator>Hochart Rebecca</dc:creator>
  <cp:lastModifiedBy>Salhi Khalid</cp:lastModifiedBy>
  <cp:revision>79</cp:revision>
  <dcterms:created xsi:type="dcterms:W3CDTF">2019-03-18T11:44:04Z</dcterms:created>
  <dcterms:modified xsi:type="dcterms:W3CDTF">2019-06-05T09:28:23Z</dcterms:modified>
</cp:coreProperties>
</file>