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9" r:id="rId1"/>
  </p:sldMasterIdLst>
  <p:notesMasterIdLst>
    <p:notesMasterId r:id="rId25"/>
  </p:notesMasterIdLst>
  <p:sldIdLst>
    <p:sldId id="256" r:id="rId2"/>
    <p:sldId id="260" r:id="rId3"/>
    <p:sldId id="283" r:id="rId4"/>
    <p:sldId id="263" r:id="rId5"/>
    <p:sldId id="264" r:id="rId6"/>
    <p:sldId id="265" r:id="rId7"/>
    <p:sldId id="266" r:id="rId8"/>
    <p:sldId id="258" r:id="rId9"/>
    <p:sldId id="259" r:id="rId10"/>
    <p:sldId id="273" r:id="rId11"/>
    <p:sldId id="261" r:id="rId12"/>
    <p:sldId id="262" r:id="rId13"/>
    <p:sldId id="275" r:id="rId14"/>
    <p:sldId id="276" r:id="rId15"/>
    <p:sldId id="277" r:id="rId16"/>
    <p:sldId id="267" r:id="rId17"/>
    <p:sldId id="268" r:id="rId18"/>
    <p:sldId id="278" r:id="rId19"/>
    <p:sldId id="279" r:id="rId20"/>
    <p:sldId id="280" r:id="rId21"/>
    <p:sldId id="282" r:id="rId22"/>
    <p:sldId id="281" r:id="rId23"/>
    <p:sldId id="27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DV" initials="UW" lastIdx="1" clrIdx="0">
    <p:extLst>
      <p:ext uri="{19B8F6BF-5375-455C-9EA6-DF929625EA0E}">
        <p15:presenceInfo xmlns:p15="http://schemas.microsoft.com/office/powerpoint/2012/main" userId="MDV"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0C2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3-29T14:34:20.196" idx="1">
    <p:pos x="6615" y="2304"/>
    <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3CE79B-5377-4670-9F66-FC0ED4CA2C96}" type="datetimeFigureOut">
              <a:rPr lang="fr-FR" smtClean="0"/>
              <a:t>13/06/2019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8C6B17-9581-4647-A7B6-31EC3D3CCDB4}" type="slidenum">
              <a:rPr lang="fr-FR" smtClean="0"/>
              <a:t>‹N°›</a:t>
            </a:fld>
            <a:endParaRPr lang="fr-FR"/>
          </a:p>
        </p:txBody>
      </p:sp>
    </p:spTree>
    <p:extLst>
      <p:ext uri="{BB962C8B-B14F-4D97-AF65-F5344CB8AC3E}">
        <p14:creationId xmlns:p14="http://schemas.microsoft.com/office/powerpoint/2010/main" val="3424466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Comment inscrire les</a:t>
            </a:r>
            <a:r>
              <a:rPr lang="fr-FR" baseline="0" dirty="0" smtClean="0"/>
              <a:t> propos des élèves dans la trame d’une séance : </a:t>
            </a:r>
          </a:p>
          <a:p>
            <a:pPr marL="171450" indent="-171450">
              <a:buFontTx/>
              <a:buChar char="-"/>
            </a:pPr>
            <a:r>
              <a:rPr lang="fr-FR" baseline="0" dirty="0" smtClean="0"/>
              <a:t>Accepter les propos des élèves tels qu’ils sont donnés</a:t>
            </a:r>
          </a:p>
          <a:p>
            <a:pPr marL="171450" indent="-171450">
              <a:buFontTx/>
              <a:buChar char="-"/>
            </a:pPr>
            <a:r>
              <a:rPr lang="fr-FR" baseline="0" dirty="0" smtClean="0"/>
              <a:t>Reprendre ses propos à l’identique avec fonction d’écho et de relance</a:t>
            </a:r>
          </a:p>
          <a:p>
            <a:pPr marL="171450" indent="-171450">
              <a:buFontTx/>
              <a:buChar char="-"/>
            </a:pPr>
            <a:r>
              <a:rPr lang="fr-FR" baseline="0" dirty="0" smtClean="0"/>
              <a:t>Modifier l’énoncé d’un élève à la marge</a:t>
            </a:r>
          </a:p>
          <a:p>
            <a:pPr marL="171450" indent="-171450">
              <a:buFontTx/>
              <a:buChar char="-"/>
            </a:pPr>
            <a:r>
              <a:rPr lang="fr-FR" baseline="0" dirty="0" smtClean="0"/>
              <a:t>Imposer une norme langagière</a:t>
            </a:r>
            <a:endParaRPr lang="fr-FR" dirty="0"/>
          </a:p>
        </p:txBody>
      </p:sp>
      <p:sp>
        <p:nvSpPr>
          <p:cNvPr id="4" name="Espace réservé du numéro de diapositive 3"/>
          <p:cNvSpPr>
            <a:spLocks noGrp="1"/>
          </p:cNvSpPr>
          <p:nvPr>
            <p:ph type="sldNum" sz="quarter" idx="10"/>
          </p:nvPr>
        </p:nvSpPr>
        <p:spPr/>
        <p:txBody>
          <a:bodyPr/>
          <a:lstStyle/>
          <a:p>
            <a:fld id="{A18C6B17-9581-4647-A7B6-31EC3D3CCDB4}" type="slidenum">
              <a:rPr lang="fr-FR" smtClean="0"/>
              <a:t>11</a:t>
            </a:fld>
            <a:endParaRPr lang="fr-FR"/>
          </a:p>
        </p:txBody>
      </p:sp>
    </p:spTree>
    <p:extLst>
      <p:ext uri="{BB962C8B-B14F-4D97-AF65-F5344CB8AC3E}">
        <p14:creationId xmlns:p14="http://schemas.microsoft.com/office/powerpoint/2010/main" val="4151336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Par exemple :</a:t>
            </a:r>
          </a:p>
          <a:p>
            <a:r>
              <a:rPr lang="fr-FR" sz="1200" b="0" i="0" u="none" strike="noStrike" kern="1200" baseline="0" dirty="0" smtClean="0">
                <a:solidFill>
                  <a:schemeClr val="tx1"/>
                </a:solidFill>
                <a:latin typeface="+mn-lt"/>
                <a:ea typeface="+mn-ea"/>
                <a:cs typeface="+mn-cs"/>
              </a:rPr>
              <a:t>. En PS, l’enseignant rejoint le coin  poupées  au moment de l’accueil ; il entre en</a:t>
            </a:r>
          </a:p>
          <a:p>
            <a:r>
              <a:rPr lang="fr-FR" sz="1200" b="0" i="0" u="none" strike="noStrike" kern="1200" baseline="0" dirty="0" smtClean="0">
                <a:solidFill>
                  <a:schemeClr val="tx1"/>
                </a:solidFill>
                <a:latin typeface="+mn-lt"/>
                <a:ea typeface="+mn-ea"/>
                <a:cs typeface="+mn-cs"/>
              </a:rPr>
              <a:t>interaction avec un enfant dont il transcrit tous les propos dans leur intégralité sans ne rien</a:t>
            </a:r>
          </a:p>
          <a:p>
            <a:r>
              <a:rPr lang="fr-FR" sz="1200" b="0" i="0" u="none" strike="noStrike" kern="1200" baseline="0" dirty="0" smtClean="0">
                <a:solidFill>
                  <a:schemeClr val="tx1"/>
                </a:solidFill>
                <a:latin typeface="+mn-lt"/>
                <a:ea typeface="+mn-ea"/>
                <a:cs typeface="+mn-cs"/>
              </a:rPr>
              <a:t>modifier.</a:t>
            </a:r>
          </a:p>
          <a:p>
            <a:r>
              <a:rPr lang="fr-FR" sz="1200" b="0" i="0" u="none" strike="noStrike" kern="1200" baseline="0" dirty="0" smtClean="0">
                <a:solidFill>
                  <a:schemeClr val="tx1"/>
                </a:solidFill>
                <a:latin typeface="+mn-lt"/>
                <a:ea typeface="+mn-ea"/>
                <a:cs typeface="+mn-cs"/>
              </a:rPr>
              <a:t>. Avec les MS et les GS, l’enseignant enregistre l’enfant en train de produire un récit ( raconter</a:t>
            </a:r>
          </a:p>
          <a:p>
            <a:r>
              <a:rPr lang="fr-FR" sz="1200" b="0" i="0" u="none" strike="noStrike" kern="1200" baseline="0" dirty="0" smtClean="0">
                <a:solidFill>
                  <a:schemeClr val="tx1"/>
                </a:solidFill>
                <a:latin typeface="+mn-lt"/>
                <a:ea typeface="+mn-ea"/>
                <a:cs typeface="+mn-cs"/>
              </a:rPr>
              <a:t>une histoire, etc.) puis il transcrit fidèlement les propos recueillis.</a:t>
            </a:r>
          </a:p>
          <a:p>
            <a:r>
              <a:rPr lang="fr-FR" sz="1200" b="0" i="0" u="none" strike="noStrike" kern="1200" baseline="0" dirty="0" smtClean="0">
                <a:solidFill>
                  <a:schemeClr val="tx1"/>
                </a:solidFill>
                <a:latin typeface="+mn-lt"/>
                <a:ea typeface="+mn-ea"/>
                <a:cs typeface="+mn-cs"/>
              </a:rPr>
              <a:t>Faire cet état des lieux nécessite du temps et on peut l’envisager sur la </a:t>
            </a:r>
            <a:r>
              <a:rPr lang="fr-FR" sz="1200" b="0" i="0" u="none" strike="noStrike" kern="1200" baseline="0" dirty="0" err="1" smtClean="0">
                <a:solidFill>
                  <a:schemeClr val="tx1"/>
                </a:solidFill>
                <a:latin typeface="+mn-lt"/>
                <a:ea typeface="+mn-ea"/>
                <a:cs typeface="+mn-cs"/>
              </a:rPr>
              <a:t>duree</a:t>
            </a:r>
            <a:r>
              <a:rPr lang="fr-FR" sz="1200" b="0" i="0" u="none" strike="noStrike" kern="1200" baseline="0" dirty="0" smtClean="0">
                <a:solidFill>
                  <a:schemeClr val="tx1"/>
                </a:solidFill>
                <a:latin typeface="+mn-lt"/>
                <a:ea typeface="+mn-ea"/>
                <a:cs typeface="+mn-cs"/>
              </a:rPr>
              <a:t> du</a:t>
            </a:r>
          </a:p>
          <a:p>
            <a:r>
              <a:rPr lang="fr-FR" sz="1200" b="0" i="0" u="none" strike="noStrike" kern="1200" baseline="0" dirty="0" smtClean="0">
                <a:solidFill>
                  <a:schemeClr val="tx1"/>
                </a:solidFill>
                <a:latin typeface="+mn-lt"/>
                <a:ea typeface="+mn-ea"/>
                <a:cs typeface="+mn-cs"/>
              </a:rPr>
              <a:t>premier trimestre scolaire.</a:t>
            </a:r>
          </a:p>
          <a:p>
            <a:endParaRPr lang="fr-FR" sz="1200" b="0" i="0" u="none" strike="noStrike" kern="1200" baseline="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A18C6B17-9581-4647-A7B6-31EC3D3CCDB4}" type="slidenum">
              <a:rPr lang="fr-FR" smtClean="0"/>
              <a:t>16</a:t>
            </a:fld>
            <a:endParaRPr lang="fr-FR"/>
          </a:p>
        </p:txBody>
      </p:sp>
    </p:spTree>
    <p:extLst>
      <p:ext uri="{BB962C8B-B14F-4D97-AF65-F5344CB8AC3E}">
        <p14:creationId xmlns:p14="http://schemas.microsoft.com/office/powerpoint/2010/main" val="3867307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‹N°›</a:t>
            </a:fld>
            <a:endParaRPr lang="en-US" dirty="0"/>
          </a:p>
        </p:txBody>
      </p:sp>
    </p:spTree>
    <p:extLst>
      <p:ext uri="{BB962C8B-B14F-4D97-AF65-F5344CB8AC3E}">
        <p14:creationId xmlns:p14="http://schemas.microsoft.com/office/powerpoint/2010/main" val="29782357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9334D819-9F07-4261-B09B-9E467E5D9002}" type="datetimeFigureOut">
              <a:rPr lang="en-US" smtClean="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‹N°›</a:t>
            </a:fld>
            <a:endParaRPr lang="en-US" dirty="0"/>
          </a:p>
        </p:txBody>
      </p:sp>
    </p:spTree>
    <p:extLst>
      <p:ext uri="{BB962C8B-B14F-4D97-AF65-F5344CB8AC3E}">
        <p14:creationId xmlns:p14="http://schemas.microsoft.com/office/powerpoint/2010/main" val="34196918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9334D819-9F07-4261-B09B-9E467E5D9002}" type="datetimeFigureOut">
              <a:rPr lang="en-US" smtClean="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747792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9334D819-9F07-4261-B09B-9E467E5D9002}" type="datetimeFigureOut">
              <a:rPr lang="en-US" smtClean="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‹N°›</a:t>
            </a:fld>
            <a:endParaRPr lang="en-US" dirty="0"/>
          </a:p>
        </p:txBody>
      </p:sp>
    </p:spTree>
    <p:extLst>
      <p:ext uri="{BB962C8B-B14F-4D97-AF65-F5344CB8AC3E}">
        <p14:creationId xmlns:p14="http://schemas.microsoft.com/office/powerpoint/2010/main" val="2231490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9334D819-9F07-4261-B09B-9E467E5D9002}" type="datetimeFigureOut">
              <a:rPr lang="en-US" smtClean="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080724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9334D819-9F07-4261-B09B-9E467E5D9002}" type="datetimeFigureOut">
              <a:rPr lang="en-US" smtClean="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‹N°›</a:t>
            </a:fld>
            <a:endParaRPr lang="en-US" dirty="0"/>
          </a:p>
        </p:txBody>
      </p:sp>
    </p:spTree>
    <p:extLst>
      <p:ext uri="{BB962C8B-B14F-4D97-AF65-F5344CB8AC3E}">
        <p14:creationId xmlns:p14="http://schemas.microsoft.com/office/powerpoint/2010/main" val="39591046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‹N°›</a:t>
            </a:fld>
            <a:endParaRPr lang="en-US" dirty="0"/>
          </a:p>
        </p:txBody>
      </p:sp>
    </p:spTree>
    <p:extLst>
      <p:ext uri="{BB962C8B-B14F-4D97-AF65-F5344CB8AC3E}">
        <p14:creationId xmlns:p14="http://schemas.microsoft.com/office/powerpoint/2010/main" val="31715896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‹N°›</a:t>
            </a:fld>
            <a:endParaRPr lang="en-US" dirty="0"/>
          </a:p>
        </p:txBody>
      </p:sp>
    </p:spTree>
    <p:extLst>
      <p:ext uri="{BB962C8B-B14F-4D97-AF65-F5344CB8AC3E}">
        <p14:creationId xmlns:p14="http://schemas.microsoft.com/office/powerpoint/2010/main" val="47765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‹N°›</a:t>
            </a:fld>
            <a:endParaRPr lang="en-US" dirty="0"/>
          </a:p>
        </p:txBody>
      </p:sp>
    </p:spTree>
    <p:extLst>
      <p:ext uri="{BB962C8B-B14F-4D97-AF65-F5344CB8AC3E}">
        <p14:creationId xmlns:p14="http://schemas.microsoft.com/office/powerpoint/2010/main" val="20639617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9334D819-9F07-4261-B09B-9E467E5D9002}" type="datetimeFigureOut">
              <a:rPr lang="en-US" smtClean="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‹N°›</a:t>
            </a:fld>
            <a:endParaRPr lang="en-US" dirty="0"/>
          </a:p>
        </p:txBody>
      </p:sp>
    </p:spTree>
    <p:extLst>
      <p:ext uri="{BB962C8B-B14F-4D97-AF65-F5344CB8AC3E}">
        <p14:creationId xmlns:p14="http://schemas.microsoft.com/office/powerpoint/2010/main" val="24147324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6/13/2019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‹N°›</a:t>
            </a:fld>
            <a:endParaRPr lang="en-US" dirty="0"/>
          </a:p>
        </p:txBody>
      </p:sp>
    </p:spTree>
    <p:extLst>
      <p:ext uri="{BB962C8B-B14F-4D97-AF65-F5344CB8AC3E}">
        <p14:creationId xmlns:p14="http://schemas.microsoft.com/office/powerpoint/2010/main" val="10248076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6/13/2019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‹N°›</a:t>
            </a:fld>
            <a:endParaRPr lang="en-US" dirty="0"/>
          </a:p>
        </p:txBody>
      </p:sp>
    </p:spTree>
    <p:extLst>
      <p:ext uri="{BB962C8B-B14F-4D97-AF65-F5344CB8AC3E}">
        <p14:creationId xmlns:p14="http://schemas.microsoft.com/office/powerpoint/2010/main" val="6046038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6/13/2019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‹N°›</a:t>
            </a:fld>
            <a:endParaRPr lang="en-US" dirty="0"/>
          </a:p>
        </p:txBody>
      </p:sp>
    </p:spTree>
    <p:extLst>
      <p:ext uri="{BB962C8B-B14F-4D97-AF65-F5344CB8AC3E}">
        <p14:creationId xmlns:p14="http://schemas.microsoft.com/office/powerpoint/2010/main" val="4237123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t>6/13/2019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‹N°›</a:t>
            </a:fld>
            <a:endParaRPr lang="en-US" dirty="0"/>
          </a:p>
        </p:txBody>
      </p:sp>
    </p:spTree>
    <p:extLst>
      <p:ext uri="{BB962C8B-B14F-4D97-AF65-F5344CB8AC3E}">
        <p14:creationId xmlns:p14="http://schemas.microsoft.com/office/powerpoint/2010/main" val="36351378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9334D819-9F07-4261-B09B-9E467E5D9002}" type="datetimeFigureOut">
              <a:rPr lang="en-US" smtClean="0"/>
              <a:t>6/13/2019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‹N°›</a:t>
            </a:fld>
            <a:endParaRPr lang="en-US" dirty="0"/>
          </a:p>
        </p:txBody>
      </p:sp>
    </p:spTree>
    <p:extLst>
      <p:ext uri="{BB962C8B-B14F-4D97-AF65-F5344CB8AC3E}">
        <p14:creationId xmlns:p14="http://schemas.microsoft.com/office/powerpoint/2010/main" val="23021769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9334D819-9F07-4261-B09B-9E467E5D9002}" type="datetimeFigureOut">
              <a:rPr lang="en-US" smtClean="0"/>
              <a:t>6/13/2019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‹N°›</a:t>
            </a:fld>
            <a:endParaRPr lang="en-US" dirty="0"/>
          </a:p>
        </p:txBody>
      </p:sp>
    </p:spTree>
    <p:extLst>
      <p:ext uri="{BB962C8B-B14F-4D97-AF65-F5344CB8AC3E}">
        <p14:creationId xmlns:p14="http://schemas.microsoft.com/office/powerpoint/2010/main" val="15964689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334D819-9F07-4261-B09B-9E467E5D9002}" type="datetimeFigureOut">
              <a:rPr lang="en-US" smtClean="0"/>
              <a:pPr/>
              <a:t>6/13/2019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1766878-3199-4EAB-94E7-2D6D11070E14}" type="slidenum">
              <a:rPr lang="en-US" smtClean="0"/>
              <a:pPr/>
              <a:t>‹N°›</a:t>
            </a:fld>
            <a:endParaRPr lang="en-US" dirty="0"/>
          </a:p>
        </p:txBody>
      </p:sp>
    </p:spTree>
    <p:extLst>
      <p:ext uri="{BB962C8B-B14F-4D97-AF65-F5344CB8AC3E}">
        <p14:creationId xmlns:p14="http://schemas.microsoft.com/office/powerpoint/2010/main" val="2910840412"/>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slide" Target="slide2.xml"/><Relationship Id="rId2" Type="http://schemas.openxmlformats.org/officeDocument/2006/relationships/image" Target="../media/image5.png"/><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comments" Target="../comments/comment1.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2.xml"/><Relationship Id="rId1" Type="http://schemas.openxmlformats.org/officeDocument/2006/relationships/slideLayout" Target="../slideLayouts/slideLayout6.xml"/><Relationship Id="rId5" Type="http://schemas.openxmlformats.org/officeDocument/2006/relationships/image" Target="../media/image13.png"/><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8.xml"/><Relationship Id="rId1" Type="http://schemas.openxmlformats.org/officeDocument/2006/relationships/slideLayout" Target="../slideLayouts/slideLayout1.xml"/><Relationship Id="rId5" Type="http://schemas.openxmlformats.org/officeDocument/2006/relationships/slide" Target="slide3.xml"/><Relationship Id="rId4" Type="http://schemas.openxmlformats.org/officeDocument/2006/relationships/slide" Target="slide4.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72828" y="2376398"/>
            <a:ext cx="8312182" cy="1646302"/>
          </a:xfrm>
        </p:spPr>
        <p:txBody>
          <a:bodyPr/>
          <a:lstStyle/>
          <a:p>
            <a:r>
              <a:rPr lang="fr-FR" dirty="0" smtClean="0"/>
              <a:t>Le langage oral au cycle 1</a:t>
            </a:r>
            <a:endParaRPr lang="fr-FR" dirty="0"/>
          </a:p>
        </p:txBody>
      </p:sp>
      <p:sp>
        <p:nvSpPr>
          <p:cNvPr id="3" name="Sous-titre 2"/>
          <p:cNvSpPr>
            <a:spLocks noGrp="1"/>
          </p:cNvSpPr>
          <p:nvPr>
            <p:ph type="subTitle" idx="1"/>
          </p:nvPr>
        </p:nvSpPr>
        <p:spPr>
          <a:xfrm>
            <a:off x="6358597" y="5761101"/>
            <a:ext cx="2859135" cy="1096899"/>
          </a:xfrm>
        </p:spPr>
        <p:txBody>
          <a:bodyPr/>
          <a:lstStyle/>
          <a:p>
            <a:r>
              <a:rPr lang="fr-FR" dirty="0" smtClean="0"/>
              <a:t>Besançon 7 – Besançon 8 </a:t>
            </a:r>
            <a:endParaRPr lang="fr-FR" dirty="0"/>
          </a:p>
        </p:txBody>
      </p:sp>
    </p:spTree>
    <p:extLst>
      <p:ext uri="{BB962C8B-B14F-4D97-AF65-F5344CB8AC3E}">
        <p14:creationId xmlns:p14="http://schemas.microsoft.com/office/powerpoint/2010/main" val="11863745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stretch>
            <a:fillRect/>
          </a:stretch>
        </p:blipFill>
        <p:spPr>
          <a:xfrm>
            <a:off x="167915" y="270576"/>
            <a:ext cx="5838825" cy="981075"/>
          </a:xfrm>
          <a:prstGeom prst="rect">
            <a:avLst/>
          </a:prstGeom>
        </p:spPr>
      </p:pic>
      <p:pic>
        <p:nvPicPr>
          <p:cNvPr id="4" name="Image 3"/>
          <p:cNvPicPr>
            <a:picLocks noChangeAspect="1"/>
          </p:cNvPicPr>
          <p:nvPr/>
        </p:nvPicPr>
        <p:blipFill>
          <a:blip r:embed="rId3"/>
          <a:stretch>
            <a:fillRect/>
          </a:stretch>
        </p:blipFill>
        <p:spPr>
          <a:xfrm>
            <a:off x="167915" y="1517852"/>
            <a:ext cx="5829300" cy="1133475"/>
          </a:xfrm>
          <a:prstGeom prst="rect">
            <a:avLst/>
          </a:prstGeom>
        </p:spPr>
      </p:pic>
      <p:pic>
        <p:nvPicPr>
          <p:cNvPr id="6" name="Image 5"/>
          <p:cNvPicPr>
            <a:picLocks noChangeAspect="1"/>
          </p:cNvPicPr>
          <p:nvPr/>
        </p:nvPicPr>
        <p:blipFill>
          <a:blip r:embed="rId4"/>
          <a:stretch>
            <a:fillRect/>
          </a:stretch>
        </p:blipFill>
        <p:spPr>
          <a:xfrm>
            <a:off x="6151921" y="4108269"/>
            <a:ext cx="5848350" cy="2609850"/>
          </a:xfrm>
          <a:prstGeom prst="rect">
            <a:avLst/>
          </a:prstGeom>
        </p:spPr>
      </p:pic>
      <p:pic>
        <p:nvPicPr>
          <p:cNvPr id="7" name="Image 6"/>
          <p:cNvPicPr>
            <a:picLocks noChangeAspect="1"/>
          </p:cNvPicPr>
          <p:nvPr/>
        </p:nvPicPr>
        <p:blipFill>
          <a:blip r:embed="rId5"/>
          <a:stretch>
            <a:fillRect/>
          </a:stretch>
        </p:blipFill>
        <p:spPr>
          <a:xfrm>
            <a:off x="134577" y="2917528"/>
            <a:ext cx="5895975" cy="1333500"/>
          </a:xfrm>
          <a:prstGeom prst="rect">
            <a:avLst/>
          </a:prstGeom>
        </p:spPr>
      </p:pic>
      <p:pic>
        <p:nvPicPr>
          <p:cNvPr id="9" name="Image 8"/>
          <p:cNvPicPr>
            <a:picLocks noChangeAspect="1"/>
          </p:cNvPicPr>
          <p:nvPr/>
        </p:nvPicPr>
        <p:blipFill>
          <a:blip r:embed="rId6"/>
          <a:stretch>
            <a:fillRect/>
          </a:stretch>
        </p:blipFill>
        <p:spPr>
          <a:xfrm>
            <a:off x="6807302" y="270576"/>
            <a:ext cx="4578452" cy="3464444"/>
          </a:xfrm>
          <a:prstGeom prst="rect">
            <a:avLst/>
          </a:prstGeom>
        </p:spPr>
      </p:pic>
      <p:sp>
        <p:nvSpPr>
          <p:cNvPr id="10" name="Organigramme : Extraire 9">
            <a:hlinkClick r:id="rId7" action="ppaction://hlinksldjump"/>
          </p:cNvPr>
          <p:cNvSpPr/>
          <p:nvPr/>
        </p:nvSpPr>
        <p:spPr>
          <a:xfrm>
            <a:off x="11564172" y="6366427"/>
            <a:ext cx="436099" cy="351692"/>
          </a:xfrm>
          <a:prstGeom prst="flowChartExtra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069182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1678" y="382385"/>
            <a:ext cx="10178322" cy="662644"/>
          </a:xfrm>
        </p:spPr>
        <p:txBody>
          <a:bodyPr>
            <a:normAutofit fontScale="90000"/>
          </a:bodyPr>
          <a:lstStyle/>
          <a:p>
            <a:pPr algn="ctr"/>
            <a:r>
              <a:rPr lang="fr-FR" sz="4000" dirty="0" smtClean="0"/>
              <a:t>Une séance en motricité</a:t>
            </a:r>
            <a:endParaRPr lang="fr-FR" sz="4000" dirty="0"/>
          </a:p>
        </p:txBody>
      </p:sp>
      <p:graphicFrame>
        <p:nvGraphicFramePr>
          <p:cNvPr id="4" name="Tableau 3"/>
          <p:cNvGraphicFramePr>
            <a:graphicFrameLocks noGrp="1"/>
          </p:cNvGraphicFramePr>
          <p:nvPr>
            <p:extLst>
              <p:ext uri="{D42A27DB-BD31-4B8C-83A1-F6EECF244321}">
                <p14:modId xmlns:p14="http://schemas.microsoft.com/office/powerpoint/2010/main" val="3098608742"/>
              </p:ext>
            </p:extLst>
          </p:nvPr>
        </p:nvGraphicFramePr>
        <p:xfrm>
          <a:off x="1031966" y="1091381"/>
          <a:ext cx="10580913" cy="5517242"/>
        </p:xfrm>
        <a:graphic>
          <a:graphicData uri="http://schemas.openxmlformats.org/drawingml/2006/table">
            <a:tbl>
              <a:tblPr firstRow="1" firstCol="1" bandRow="1">
                <a:tableStyleId>{5C22544A-7EE6-4342-B048-85BDC9FD1C3A}</a:tableStyleId>
              </a:tblPr>
              <a:tblGrid>
                <a:gridCol w="4607340">
                  <a:extLst>
                    <a:ext uri="{9D8B030D-6E8A-4147-A177-3AD203B41FA5}">
                      <a16:colId xmlns:a16="http://schemas.microsoft.com/office/drawing/2014/main" val="1826797385"/>
                    </a:ext>
                  </a:extLst>
                </a:gridCol>
                <a:gridCol w="3144259">
                  <a:extLst>
                    <a:ext uri="{9D8B030D-6E8A-4147-A177-3AD203B41FA5}">
                      <a16:colId xmlns:a16="http://schemas.microsoft.com/office/drawing/2014/main" val="3500131394"/>
                    </a:ext>
                  </a:extLst>
                </a:gridCol>
                <a:gridCol w="2829314">
                  <a:extLst>
                    <a:ext uri="{9D8B030D-6E8A-4147-A177-3AD203B41FA5}">
                      <a16:colId xmlns:a16="http://schemas.microsoft.com/office/drawing/2014/main" val="1501206983"/>
                    </a:ext>
                  </a:extLst>
                </a:gridCol>
              </a:tblGrid>
              <a:tr h="428860">
                <a:tc>
                  <a:txBody>
                    <a:bodyPr/>
                    <a:lstStyle/>
                    <a:p>
                      <a:pPr algn="ctr">
                        <a:lnSpc>
                          <a:spcPct val="107000"/>
                        </a:lnSpc>
                        <a:spcAft>
                          <a:spcPts val="0"/>
                        </a:spcAft>
                      </a:pPr>
                      <a:r>
                        <a:rPr lang="fr-FR" sz="1600" dirty="0">
                          <a:solidFill>
                            <a:schemeClr val="bg1"/>
                          </a:solidFill>
                          <a:effectLst/>
                        </a:rPr>
                        <a:t>Gestes et postures</a:t>
                      </a:r>
                      <a:endParaRPr lang="fr-FR"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36" marR="469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1600" dirty="0">
                          <a:effectLst/>
                        </a:rPr>
                        <a:t>Intérêt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936" marR="469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FR" sz="1600" dirty="0">
                          <a:effectLst/>
                        </a:rPr>
                        <a:t>Limites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936" marR="469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9400018"/>
                  </a:ext>
                </a:extLst>
              </a:tr>
              <a:tr h="4527863">
                <a:tc>
                  <a:txBody>
                    <a:bodyPr/>
                    <a:lstStyle/>
                    <a:p>
                      <a:pPr marL="342900" lvl="0" indent="-342900" algn="just">
                        <a:lnSpc>
                          <a:spcPct val="107000"/>
                        </a:lnSpc>
                        <a:spcAft>
                          <a:spcPts val="0"/>
                        </a:spcAft>
                        <a:buFont typeface="Symbol" panose="05050102010706020507" pitchFamily="18" charset="2"/>
                        <a:buChar char=""/>
                      </a:pPr>
                      <a:r>
                        <a:rPr lang="fr-FR" sz="1200" dirty="0">
                          <a:solidFill>
                            <a:schemeClr val="bg1"/>
                          </a:solidFill>
                          <a:effectLst/>
                        </a:rPr>
                        <a:t>Anticiper sur production syntaxique en amont de la séance de motricité (« je cours avec un </a:t>
                      </a:r>
                      <a:r>
                        <a:rPr lang="fr-FR" sz="1200" dirty="0" smtClean="0">
                          <a:solidFill>
                            <a:schemeClr val="bg1"/>
                          </a:solidFill>
                          <a:effectLst/>
                        </a:rPr>
                        <a:t>anneau ») </a:t>
                      </a:r>
                      <a:r>
                        <a:rPr lang="fr-FR" sz="1200" dirty="0">
                          <a:solidFill>
                            <a:schemeClr val="bg1"/>
                          </a:solidFill>
                          <a:effectLst/>
                        </a:rPr>
                        <a:t>pour permettre de faire des prises de vues adaptées</a:t>
                      </a:r>
                      <a:r>
                        <a:rPr lang="fr-FR" sz="1200" dirty="0" smtClean="0">
                          <a:solidFill>
                            <a:schemeClr val="bg1"/>
                          </a:solidFill>
                          <a:effectLst/>
                        </a:rPr>
                        <a:t>.</a:t>
                      </a:r>
                      <a:r>
                        <a:rPr lang="fr-FR" sz="1200" dirty="0">
                          <a:solidFill>
                            <a:schemeClr val="bg1"/>
                          </a:solidFill>
                          <a:effectLst/>
                        </a:rPr>
                        <a:t> </a:t>
                      </a:r>
                    </a:p>
                    <a:p>
                      <a:pPr marL="342900" lvl="0" indent="-342900" algn="just">
                        <a:lnSpc>
                          <a:spcPct val="107000"/>
                        </a:lnSpc>
                        <a:spcAft>
                          <a:spcPts val="0"/>
                        </a:spcAft>
                        <a:buFont typeface="Symbol" panose="05050102010706020507" pitchFamily="18" charset="2"/>
                        <a:buChar char=""/>
                      </a:pPr>
                      <a:r>
                        <a:rPr lang="fr-FR" sz="1200" dirty="0">
                          <a:solidFill>
                            <a:schemeClr val="bg1"/>
                          </a:solidFill>
                          <a:effectLst/>
                        </a:rPr>
                        <a:t>Formulation, reformulation et répétition de la consigne – singularisation de l’appropriation de la consigne et du lexique par une reformulation individualisée</a:t>
                      </a:r>
                      <a:r>
                        <a:rPr lang="fr-FR" sz="1200" dirty="0" smtClean="0">
                          <a:solidFill>
                            <a:schemeClr val="bg1"/>
                          </a:solidFill>
                          <a:effectLst/>
                        </a:rPr>
                        <a:t>.</a:t>
                      </a:r>
                      <a:r>
                        <a:rPr lang="fr-FR" sz="1200" dirty="0">
                          <a:solidFill>
                            <a:schemeClr val="bg1"/>
                          </a:solidFill>
                          <a:effectLst/>
                        </a:rPr>
                        <a:t> </a:t>
                      </a:r>
                    </a:p>
                    <a:p>
                      <a:pPr marL="342900" lvl="0" indent="-342900" algn="just">
                        <a:lnSpc>
                          <a:spcPct val="107000"/>
                        </a:lnSpc>
                        <a:spcAft>
                          <a:spcPts val="0"/>
                        </a:spcAft>
                        <a:buFont typeface="Symbol" panose="05050102010706020507" pitchFamily="18" charset="2"/>
                        <a:buChar char=""/>
                      </a:pPr>
                      <a:r>
                        <a:rPr lang="fr-FR" sz="1200" dirty="0">
                          <a:solidFill>
                            <a:schemeClr val="bg1"/>
                          </a:solidFill>
                          <a:effectLst/>
                        </a:rPr>
                        <a:t>Vocabulaire propre au discours explicatif (« explique moi ») pour permettre aux élèves : </a:t>
                      </a:r>
                    </a:p>
                    <a:p>
                      <a:pPr marL="0" lvl="0" indent="0" algn="just">
                        <a:lnSpc>
                          <a:spcPct val="107000"/>
                        </a:lnSpc>
                        <a:spcAft>
                          <a:spcPts val="0"/>
                        </a:spcAft>
                        <a:buFont typeface="Symbol" panose="05050102010706020507" pitchFamily="18" charset="2"/>
                        <a:buNone/>
                      </a:pPr>
                      <a:r>
                        <a:rPr lang="fr-FR" sz="1200" dirty="0" smtClean="0">
                          <a:solidFill>
                            <a:schemeClr val="bg1"/>
                          </a:solidFill>
                          <a:effectLst/>
                        </a:rPr>
                        <a:t>- Pour </a:t>
                      </a:r>
                      <a:r>
                        <a:rPr lang="fr-FR" sz="1200" dirty="0">
                          <a:solidFill>
                            <a:schemeClr val="bg1"/>
                          </a:solidFill>
                          <a:effectLst/>
                        </a:rPr>
                        <a:t>améliorer la syntaxe / permet de reprendre la phrase depuis le début</a:t>
                      </a:r>
                    </a:p>
                    <a:p>
                      <a:pPr marL="0" lvl="0" indent="0" algn="just">
                        <a:lnSpc>
                          <a:spcPct val="107000"/>
                        </a:lnSpc>
                        <a:spcAft>
                          <a:spcPts val="0"/>
                        </a:spcAft>
                        <a:buFont typeface="Symbol" panose="05050102010706020507" pitchFamily="18" charset="2"/>
                        <a:buNone/>
                      </a:pPr>
                      <a:r>
                        <a:rPr lang="fr-FR" sz="1200" dirty="0" smtClean="0">
                          <a:solidFill>
                            <a:schemeClr val="bg1"/>
                          </a:solidFill>
                          <a:effectLst/>
                        </a:rPr>
                        <a:t>- De </a:t>
                      </a:r>
                      <a:r>
                        <a:rPr lang="fr-FR" sz="1200" dirty="0">
                          <a:solidFill>
                            <a:schemeClr val="bg1"/>
                          </a:solidFill>
                          <a:effectLst/>
                        </a:rPr>
                        <a:t>formuler précisément ce qu’ils doivent faire, ce qu’ils ont fait, ce qu’ils aperçoivent sur l’image, ce que l’image leur permet de réactiver et de remobiliser en terme de lexique et de syntaxe</a:t>
                      </a:r>
                    </a:p>
                    <a:p>
                      <a:pPr marL="342900" lvl="0" indent="-342900" algn="just">
                        <a:lnSpc>
                          <a:spcPct val="107000"/>
                        </a:lnSpc>
                        <a:spcAft>
                          <a:spcPts val="0"/>
                        </a:spcAft>
                        <a:buFont typeface="Symbol" panose="05050102010706020507" pitchFamily="18" charset="2"/>
                        <a:buChar char=""/>
                      </a:pPr>
                      <a:r>
                        <a:rPr lang="fr-FR" sz="1200" dirty="0">
                          <a:solidFill>
                            <a:schemeClr val="bg1"/>
                          </a:solidFill>
                          <a:effectLst/>
                        </a:rPr>
                        <a:t>Chaque enfant est interpellé</a:t>
                      </a:r>
                    </a:p>
                    <a:p>
                      <a:pPr marL="342900" lvl="0" indent="-342900" algn="just">
                        <a:lnSpc>
                          <a:spcPct val="107000"/>
                        </a:lnSpc>
                        <a:spcAft>
                          <a:spcPts val="0"/>
                        </a:spcAft>
                        <a:buFont typeface="Symbol" panose="05050102010706020507" pitchFamily="18" charset="2"/>
                        <a:buChar char=""/>
                      </a:pPr>
                      <a:r>
                        <a:rPr lang="fr-FR" sz="1200" dirty="0">
                          <a:solidFill>
                            <a:schemeClr val="bg1"/>
                          </a:solidFill>
                          <a:effectLst/>
                        </a:rPr>
                        <a:t>Sollicitation suivi systématiquement d’un vrai temps d’écoute</a:t>
                      </a:r>
                    </a:p>
                    <a:p>
                      <a:pPr marL="342900" lvl="0" indent="-342900" algn="just">
                        <a:lnSpc>
                          <a:spcPct val="107000"/>
                        </a:lnSpc>
                        <a:spcAft>
                          <a:spcPts val="0"/>
                        </a:spcAft>
                        <a:buFont typeface="Symbol" panose="05050102010706020507" pitchFamily="18" charset="2"/>
                        <a:buChar char=""/>
                      </a:pPr>
                      <a:r>
                        <a:rPr lang="fr-FR" sz="1200" dirty="0">
                          <a:solidFill>
                            <a:schemeClr val="bg1"/>
                          </a:solidFill>
                          <a:effectLst/>
                        </a:rPr>
                        <a:t>Logique de systématisation</a:t>
                      </a:r>
                    </a:p>
                    <a:p>
                      <a:pPr marL="342900" lvl="0" indent="-342900" algn="just">
                        <a:lnSpc>
                          <a:spcPct val="107000"/>
                        </a:lnSpc>
                        <a:spcAft>
                          <a:spcPts val="0"/>
                        </a:spcAft>
                        <a:buFont typeface="Symbol" panose="05050102010706020507" pitchFamily="18" charset="2"/>
                        <a:buChar char=""/>
                      </a:pPr>
                      <a:r>
                        <a:rPr lang="fr-FR" sz="1200" dirty="0">
                          <a:solidFill>
                            <a:schemeClr val="bg1"/>
                          </a:solidFill>
                          <a:effectLst/>
                        </a:rPr>
                        <a:t>Accompagnement verbal de l’action</a:t>
                      </a:r>
                    </a:p>
                    <a:p>
                      <a:pPr marL="342900" lvl="0" indent="-342900" algn="just">
                        <a:lnSpc>
                          <a:spcPct val="107000"/>
                        </a:lnSpc>
                        <a:spcAft>
                          <a:spcPts val="0"/>
                        </a:spcAft>
                        <a:buFont typeface="Symbol" panose="05050102010706020507" pitchFamily="18" charset="2"/>
                        <a:buChar char=""/>
                      </a:pPr>
                      <a:r>
                        <a:rPr lang="fr-FR" sz="1200" dirty="0">
                          <a:solidFill>
                            <a:schemeClr val="bg1"/>
                          </a:solidFill>
                          <a:effectLst/>
                        </a:rPr>
                        <a:t>Passage du langage en situation au langage d’évocation</a:t>
                      </a:r>
                    </a:p>
                    <a:p>
                      <a:pPr marL="342900" lvl="0" indent="-342900" algn="just">
                        <a:lnSpc>
                          <a:spcPct val="107000"/>
                        </a:lnSpc>
                        <a:spcAft>
                          <a:spcPts val="0"/>
                        </a:spcAft>
                        <a:buFont typeface="Symbol" panose="05050102010706020507" pitchFamily="18" charset="2"/>
                        <a:buChar char=""/>
                      </a:pPr>
                      <a:r>
                        <a:rPr lang="fr-FR" sz="1200" dirty="0">
                          <a:solidFill>
                            <a:schemeClr val="bg1"/>
                          </a:solidFill>
                          <a:effectLst/>
                        </a:rPr>
                        <a:t>Posture de contrôle et d’accompagnement pour obtenir la structure </a:t>
                      </a:r>
                      <a:r>
                        <a:rPr lang="fr-FR" sz="1200" dirty="0" smtClean="0">
                          <a:solidFill>
                            <a:schemeClr val="bg1"/>
                          </a:solidFill>
                          <a:effectLst/>
                        </a:rPr>
                        <a:t>souhaitée</a:t>
                      </a:r>
                    </a:p>
                    <a:p>
                      <a:pPr marL="342900" lvl="0" indent="-342900" algn="just">
                        <a:lnSpc>
                          <a:spcPct val="107000"/>
                        </a:lnSpc>
                        <a:spcAft>
                          <a:spcPts val="0"/>
                        </a:spcAft>
                        <a:buFont typeface="Symbol" panose="05050102010706020507" pitchFamily="18" charset="2"/>
                        <a:buChar char=""/>
                      </a:pPr>
                      <a:r>
                        <a:rPr lang="fr-FR" sz="1200" dirty="0" smtClean="0">
                          <a:solidFill>
                            <a:schemeClr val="bg1"/>
                          </a:solidFill>
                          <a:effectLst/>
                        </a:rPr>
                        <a:t>Valorisation des élèves</a:t>
                      </a:r>
                      <a:endParaRPr lang="fr-FR" sz="1200" dirty="0">
                        <a:solidFill>
                          <a:schemeClr val="bg1"/>
                        </a:solidFill>
                        <a:effectLst/>
                      </a:endParaRPr>
                    </a:p>
                    <a:p>
                      <a:pPr>
                        <a:lnSpc>
                          <a:spcPct val="107000"/>
                        </a:lnSpc>
                        <a:spcAft>
                          <a:spcPts val="0"/>
                        </a:spcAft>
                      </a:pPr>
                      <a:r>
                        <a:rPr lang="fr-FR" sz="1200" dirty="0">
                          <a:solidFill>
                            <a:schemeClr val="bg1"/>
                          </a:solidFill>
                          <a:effectLst/>
                        </a:rPr>
                        <a:t> </a:t>
                      </a:r>
                      <a:endParaRPr lang="fr-F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36" marR="469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42900" lvl="0" indent="-342900">
                        <a:lnSpc>
                          <a:spcPct val="107000"/>
                        </a:lnSpc>
                        <a:spcAft>
                          <a:spcPts val="0"/>
                        </a:spcAft>
                        <a:buFont typeface="Symbol" panose="05050102010706020507" pitchFamily="18" charset="2"/>
                        <a:buChar char=""/>
                      </a:pPr>
                      <a:r>
                        <a:rPr lang="fr-FR" sz="1200" dirty="0">
                          <a:effectLst/>
                        </a:rPr>
                        <a:t>Développer une syntaxe de plus en plus élaborée</a:t>
                      </a:r>
                    </a:p>
                    <a:p>
                      <a:pPr marL="342900" lvl="0" indent="-342900">
                        <a:lnSpc>
                          <a:spcPct val="107000"/>
                        </a:lnSpc>
                        <a:spcAft>
                          <a:spcPts val="0"/>
                        </a:spcAft>
                        <a:buFont typeface="Symbol" panose="05050102010706020507" pitchFamily="18" charset="2"/>
                        <a:buChar char=""/>
                      </a:pPr>
                      <a:r>
                        <a:rPr lang="fr-FR" sz="1200" dirty="0">
                          <a:effectLst/>
                        </a:rPr>
                        <a:t>Mise en confiance des élèves qui leur permet de s’engager dans la parole avec détermination</a:t>
                      </a:r>
                    </a:p>
                    <a:p>
                      <a:pPr marL="342900" lvl="0" indent="-342900">
                        <a:lnSpc>
                          <a:spcPct val="107000"/>
                        </a:lnSpc>
                        <a:spcAft>
                          <a:spcPts val="0"/>
                        </a:spcAft>
                        <a:buFont typeface="Symbol" panose="05050102010706020507" pitchFamily="18" charset="2"/>
                        <a:buChar char=""/>
                      </a:pPr>
                      <a:r>
                        <a:rPr lang="fr-FR" sz="1200" dirty="0">
                          <a:effectLst/>
                        </a:rPr>
                        <a:t>Développer et s’approprier le lexique en situation et lors de séance de langage</a:t>
                      </a:r>
                    </a:p>
                    <a:p>
                      <a:pPr marL="342900" lvl="0" indent="-342900">
                        <a:lnSpc>
                          <a:spcPct val="107000"/>
                        </a:lnSpc>
                        <a:spcAft>
                          <a:spcPts val="0"/>
                        </a:spcAft>
                        <a:buFont typeface="Symbol" panose="05050102010706020507" pitchFamily="18" charset="2"/>
                        <a:buChar char=""/>
                      </a:pPr>
                      <a:r>
                        <a:rPr lang="fr-FR" sz="1200" dirty="0">
                          <a:effectLst/>
                        </a:rPr>
                        <a:t>Favoriser le vivre ensemble et le devenir élève en respectant des codes (posture d’écoute et d’aide)</a:t>
                      </a:r>
                    </a:p>
                    <a:p>
                      <a:pPr marL="342900" lvl="0" indent="-342900">
                        <a:lnSpc>
                          <a:spcPct val="107000"/>
                        </a:lnSpc>
                        <a:spcAft>
                          <a:spcPts val="0"/>
                        </a:spcAft>
                        <a:buFont typeface="Symbol" panose="05050102010706020507" pitchFamily="18" charset="2"/>
                        <a:buChar char=""/>
                      </a:pPr>
                      <a:r>
                        <a:rPr lang="fr-FR" sz="1200" dirty="0">
                          <a:effectLst/>
                        </a:rPr>
                        <a:t>Favoriser les interactions</a:t>
                      </a:r>
                    </a:p>
                    <a:p>
                      <a:pPr marL="342900" lvl="0" indent="-342900">
                        <a:lnSpc>
                          <a:spcPct val="107000"/>
                        </a:lnSpc>
                        <a:spcAft>
                          <a:spcPts val="0"/>
                        </a:spcAft>
                        <a:buFont typeface="Symbol" panose="05050102010706020507" pitchFamily="18" charset="2"/>
                        <a:buChar char=""/>
                      </a:pPr>
                      <a:r>
                        <a:rPr lang="fr-FR" sz="1200" dirty="0">
                          <a:effectLst/>
                        </a:rPr>
                        <a:t>Acquérir d’un langage riche et organisé</a:t>
                      </a:r>
                    </a:p>
                    <a:p>
                      <a:pPr marL="342900" lvl="0" indent="-342900">
                        <a:lnSpc>
                          <a:spcPct val="107000"/>
                        </a:lnSpc>
                        <a:spcAft>
                          <a:spcPts val="0"/>
                        </a:spcAft>
                        <a:buFont typeface="Symbol" panose="05050102010706020507" pitchFamily="18" charset="2"/>
                        <a:buChar char=""/>
                      </a:pPr>
                      <a:r>
                        <a:rPr lang="fr-FR" sz="1200" dirty="0">
                          <a:effectLst/>
                        </a:rPr>
                        <a:t>Singularisation de l’activité permet intérêt et l’intégration de tous les élèves.</a:t>
                      </a:r>
                    </a:p>
                    <a:p>
                      <a:pPr marL="342900" lvl="0" indent="-342900">
                        <a:lnSpc>
                          <a:spcPct val="107000"/>
                        </a:lnSpc>
                        <a:spcAft>
                          <a:spcPts val="0"/>
                        </a:spcAft>
                        <a:buFont typeface="Symbol" panose="05050102010706020507" pitchFamily="18" charset="2"/>
                        <a:buChar char=""/>
                      </a:pPr>
                      <a:r>
                        <a:rPr lang="fr-FR" sz="1200" dirty="0">
                          <a:effectLst/>
                        </a:rPr>
                        <a:t>Reformulation qui permet appropriation du sens mais aussi du matériau linguistique</a:t>
                      </a:r>
                    </a:p>
                    <a:p>
                      <a:pPr marL="342900" lvl="0" indent="-342900">
                        <a:lnSpc>
                          <a:spcPct val="107000"/>
                        </a:lnSpc>
                        <a:spcAft>
                          <a:spcPts val="0"/>
                        </a:spcAft>
                        <a:buFont typeface="Symbol" panose="05050102010706020507" pitchFamily="18" charset="2"/>
                        <a:buChar char=""/>
                      </a:pPr>
                      <a:r>
                        <a:rPr lang="fr-FR" sz="1200" dirty="0">
                          <a:effectLst/>
                        </a:rPr>
                        <a:t>Séance de langage organisée à partir d’une situation vécue suscite une réelle participation des élèves et une vraie </a:t>
                      </a:r>
                      <a:r>
                        <a:rPr lang="fr-FR" sz="1200" dirty="0" smtClean="0">
                          <a:effectLst/>
                        </a:rPr>
                        <a:t>motivation.</a:t>
                      </a:r>
                    </a:p>
                    <a:p>
                      <a:pPr marL="342900" lvl="0" indent="-342900">
                        <a:lnSpc>
                          <a:spcPct val="107000"/>
                        </a:lnSpc>
                        <a:spcAft>
                          <a:spcPts val="0"/>
                        </a:spcAft>
                        <a:buFont typeface="Symbol" panose="05050102010706020507" pitchFamily="18" charset="2"/>
                        <a:buChar char=""/>
                      </a:pP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Permet une régulation</a:t>
                      </a:r>
                      <a:r>
                        <a:rPr lang="fr-FR" sz="1200" baseline="0" dirty="0" smtClean="0">
                          <a:effectLst/>
                          <a:latin typeface="Calibri" panose="020F0502020204030204" pitchFamily="34" charset="0"/>
                          <a:ea typeface="Calibri" panose="020F0502020204030204" pitchFamily="34" charset="0"/>
                          <a:cs typeface="Times New Roman" panose="02020603050405020304" pitchFamily="18" charset="0"/>
                        </a:rPr>
                        <a:t> de l’activité des élèves.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936" marR="469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42900" lvl="0" indent="-342900">
                        <a:lnSpc>
                          <a:spcPct val="107000"/>
                        </a:lnSpc>
                        <a:spcAft>
                          <a:spcPts val="0"/>
                        </a:spcAft>
                        <a:buFont typeface="Symbol" panose="05050102010706020507" pitchFamily="18" charset="2"/>
                        <a:buChar char=""/>
                      </a:pPr>
                      <a:r>
                        <a:rPr lang="fr-FR" sz="1200" dirty="0">
                          <a:effectLst/>
                        </a:rPr>
                        <a:t>Compétences limitées de l’enseignant face aux difficultés langagières relevant de l’intervention spécialisée (orthophonie)</a:t>
                      </a:r>
                    </a:p>
                    <a:p>
                      <a:pPr marL="342900" lvl="0" indent="-342900">
                        <a:lnSpc>
                          <a:spcPct val="107000"/>
                        </a:lnSpc>
                        <a:spcAft>
                          <a:spcPts val="0"/>
                        </a:spcAft>
                        <a:buFont typeface="Symbol" panose="05050102010706020507" pitchFamily="18" charset="2"/>
                        <a:buChar char=""/>
                      </a:pPr>
                      <a:r>
                        <a:rPr lang="fr-FR" sz="1200" dirty="0">
                          <a:effectLst/>
                        </a:rPr>
                        <a:t>Place de l’activité physique (se suffit-elle à elle-même)</a:t>
                      </a:r>
                    </a:p>
                    <a:p>
                      <a:pPr marL="342900" lvl="0" indent="-342900">
                        <a:lnSpc>
                          <a:spcPct val="107000"/>
                        </a:lnSpc>
                        <a:spcAft>
                          <a:spcPts val="0"/>
                        </a:spcAft>
                        <a:buFont typeface="Symbol" panose="05050102010706020507" pitchFamily="18" charset="2"/>
                        <a:buChar char=""/>
                      </a:pPr>
                      <a:r>
                        <a:rPr lang="fr-FR" sz="1200" dirty="0">
                          <a:effectLst/>
                        </a:rPr>
                        <a:t>Verbalisation juste après l’action (capacité à rétroagir chez les élèves de PS en fonction de leur niveau de compétences</a:t>
                      </a:r>
                      <a:r>
                        <a:rPr lang="fr-FR" sz="1200" dirty="0" smtClean="0">
                          <a:effectLst/>
                        </a:rPr>
                        <a:t>) / manque de différenciation.</a:t>
                      </a:r>
                      <a:endParaRPr lang="fr-FR" sz="1200" dirty="0">
                        <a:effectLst/>
                      </a:endParaRPr>
                    </a:p>
                    <a:p>
                      <a:pPr marL="342900" lvl="0" indent="-342900">
                        <a:lnSpc>
                          <a:spcPct val="107000"/>
                        </a:lnSpc>
                        <a:spcAft>
                          <a:spcPts val="0"/>
                        </a:spcAft>
                        <a:buFont typeface="Symbol" panose="05050102010706020507" pitchFamily="18" charset="2"/>
                        <a:buChar char=""/>
                      </a:pPr>
                      <a:r>
                        <a:rPr lang="fr-FR" sz="1200" dirty="0">
                          <a:effectLst/>
                        </a:rPr>
                        <a:t>Pas de place à l’essai spontané</a:t>
                      </a:r>
                    </a:p>
                    <a:p>
                      <a:pPr marL="342900" lvl="0" indent="-342900">
                        <a:lnSpc>
                          <a:spcPct val="107000"/>
                        </a:lnSpc>
                        <a:spcAft>
                          <a:spcPts val="0"/>
                        </a:spcAft>
                        <a:buFont typeface="Symbol" panose="05050102010706020507" pitchFamily="18" charset="2"/>
                        <a:buChar char=""/>
                      </a:pPr>
                      <a:r>
                        <a:rPr lang="fr-FR" sz="1200" dirty="0">
                          <a:effectLst/>
                        </a:rPr>
                        <a:t>Posture de contrôle de l’enseignant limite les interactions entre élèves.</a:t>
                      </a:r>
                    </a:p>
                    <a:p>
                      <a:pPr marL="342900" lvl="0" indent="-342900">
                        <a:lnSpc>
                          <a:spcPct val="107000"/>
                        </a:lnSpc>
                        <a:spcAft>
                          <a:spcPts val="0"/>
                        </a:spcAft>
                        <a:buFont typeface="Symbol" panose="05050102010706020507" pitchFamily="18" charset="2"/>
                        <a:buChar char=""/>
                      </a:pPr>
                      <a:r>
                        <a:rPr lang="fr-FR" sz="1200" dirty="0">
                          <a:effectLst/>
                        </a:rPr>
                        <a:t>Emploi systématique du verbe expliquer induit une forme de </a:t>
                      </a:r>
                      <a:r>
                        <a:rPr lang="fr-FR" sz="1200" dirty="0" smtClean="0">
                          <a:effectLst/>
                        </a:rPr>
                        <a:t>discours</a:t>
                      </a:r>
                    </a:p>
                    <a:p>
                      <a:pPr marL="342900" lvl="0" indent="-342900">
                        <a:lnSpc>
                          <a:spcPct val="107000"/>
                        </a:lnSpc>
                        <a:spcAft>
                          <a:spcPts val="0"/>
                        </a:spcAft>
                        <a:buFont typeface="Symbol" panose="05050102010706020507" pitchFamily="18" charset="2"/>
                        <a:buChar char=""/>
                      </a:pPr>
                      <a:r>
                        <a:rPr lang="fr-FR" sz="1200" dirty="0" smtClean="0">
                          <a:effectLst/>
                        </a:rPr>
                        <a:t>Manque</a:t>
                      </a:r>
                      <a:r>
                        <a:rPr lang="fr-FR" sz="1200" baseline="0" dirty="0" smtClean="0">
                          <a:effectLst/>
                        </a:rPr>
                        <a:t> d’explicitation de l’enjeu langagier de la séance</a:t>
                      </a:r>
                    </a:p>
                    <a:p>
                      <a:pPr marL="342900" lvl="0" indent="-342900">
                        <a:lnSpc>
                          <a:spcPct val="107000"/>
                        </a:lnSpc>
                        <a:spcAft>
                          <a:spcPts val="0"/>
                        </a:spcAft>
                        <a:buFont typeface="Symbol" panose="05050102010706020507" pitchFamily="18" charset="2"/>
                        <a:buChar char=""/>
                      </a:pPr>
                      <a:r>
                        <a:rPr lang="fr-FR" sz="1200" baseline="0" dirty="0" smtClean="0">
                          <a:effectLst/>
                        </a:rPr>
                        <a:t>Oral de l’adulte qui ne correspond à l’oral de l’enfant.</a:t>
                      </a:r>
                    </a:p>
                    <a:p>
                      <a:pPr marL="342900" lvl="0" indent="-342900">
                        <a:lnSpc>
                          <a:spcPct val="107000"/>
                        </a:lnSpc>
                        <a:spcAft>
                          <a:spcPts val="0"/>
                        </a:spcAft>
                        <a:buFont typeface="Symbol" panose="05050102010706020507" pitchFamily="18" charset="2"/>
                        <a:buChar char=""/>
                      </a:pPr>
                      <a:r>
                        <a:rPr lang="fr-FR" sz="1200" baseline="0" dirty="0" smtClean="0">
                          <a:effectLst/>
                        </a:rPr>
                        <a:t>Distance entre oral de l’école et oral ordinaire</a:t>
                      </a:r>
                      <a:endParaRPr lang="fr-FR" sz="1200" dirty="0">
                        <a:effectLst/>
                      </a:endParaRPr>
                    </a:p>
                    <a:p>
                      <a:pPr marL="226695">
                        <a:lnSpc>
                          <a:spcPct val="107000"/>
                        </a:lnSpc>
                        <a:spcAft>
                          <a:spcPts val="0"/>
                        </a:spcAft>
                      </a:pP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936" marR="469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28856233"/>
                  </a:ext>
                </a:extLst>
              </a:tr>
            </a:tbl>
          </a:graphicData>
        </a:graphic>
      </p:graphicFrame>
      <p:sp>
        <p:nvSpPr>
          <p:cNvPr id="6" name="Organigramme : Extraire 5">
            <a:hlinkClick r:id="rId3" action="ppaction://hlinksldjump"/>
          </p:cNvPr>
          <p:cNvSpPr/>
          <p:nvPr/>
        </p:nvSpPr>
        <p:spPr>
          <a:xfrm>
            <a:off x="11460298" y="6330462"/>
            <a:ext cx="436099" cy="351692"/>
          </a:xfrm>
          <a:prstGeom prst="flowChartExtra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947796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1678" y="382385"/>
            <a:ext cx="10178322" cy="1289661"/>
          </a:xfrm>
        </p:spPr>
        <p:txBody>
          <a:bodyPr/>
          <a:lstStyle/>
          <a:p>
            <a:pPr algn="ctr"/>
            <a:r>
              <a:rPr lang="fr-FR" sz="4000" dirty="0" smtClean="0"/>
              <a:t>ALBUM ECHO</a:t>
            </a:r>
            <a:br>
              <a:rPr lang="fr-FR" sz="4000" dirty="0" smtClean="0"/>
            </a:br>
            <a:r>
              <a:rPr lang="fr-FR" sz="3200" dirty="0" smtClean="0"/>
              <a:t>Philippe Boisseau</a:t>
            </a:r>
            <a:endParaRPr lang="fr-FR" sz="3200" dirty="0"/>
          </a:p>
        </p:txBody>
      </p:sp>
      <p:sp>
        <p:nvSpPr>
          <p:cNvPr id="5" name="Rectangle 4"/>
          <p:cNvSpPr/>
          <p:nvPr/>
        </p:nvSpPr>
        <p:spPr>
          <a:xfrm>
            <a:off x="1476103" y="2847092"/>
            <a:ext cx="9157063" cy="2308324"/>
          </a:xfrm>
          <a:prstGeom prst="rect">
            <a:avLst/>
          </a:prstGeom>
        </p:spPr>
        <p:txBody>
          <a:bodyPr wrap="square">
            <a:spAutoFit/>
          </a:bodyPr>
          <a:lstStyle/>
          <a:p>
            <a:pPr algn="just"/>
            <a:r>
              <a:rPr lang="fr-FR" sz="2400" dirty="0" smtClean="0"/>
              <a:t>Philippe </a:t>
            </a:r>
            <a:r>
              <a:rPr lang="fr-FR" sz="2400" dirty="0"/>
              <a:t>Boisseau, instituteur puis inspecteur, s’est intéressé aux pratiques </a:t>
            </a:r>
            <a:r>
              <a:rPr lang="fr-FR" sz="2400" dirty="0" smtClean="0"/>
              <a:t>langagières des </a:t>
            </a:r>
            <a:r>
              <a:rPr lang="fr-FR" sz="2400" dirty="0"/>
              <a:t>jeunes enfants. Il a élaboré une programmation syntaxique à l’école </a:t>
            </a:r>
            <a:r>
              <a:rPr lang="fr-FR" sz="2400" dirty="0" smtClean="0"/>
              <a:t>maternelle en </a:t>
            </a:r>
            <a:r>
              <a:rPr lang="fr-FR" sz="2400" dirty="0"/>
              <a:t>travaillant a partir des énoncés oraux recueillis auprès de nombreux enfants.</a:t>
            </a:r>
          </a:p>
          <a:p>
            <a:pPr algn="just"/>
            <a:r>
              <a:rPr lang="fr-FR" sz="2400" dirty="0"/>
              <a:t>Exerçant en ZEP, il a rencontre la grande difficulté scolaire ; il est le concepteur </a:t>
            </a:r>
            <a:r>
              <a:rPr lang="fr-FR" sz="2400" dirty="0" smtClean="0"/>
              <a:t>du dispositif </a:t>
            </a:r>
            <a:r>
              <a:rPr lang="fr-FR" sz="2400" dirty="0"/>
              <a:t>album écho.</a:t>
            </a:r>
          </a:p>
        </p:txBody>
      </p:sp>
      <p:pic>
        <p:nvPicPr>
          <p:cNvPr id="6" name="Image 5"/>
          <p:cNvPicPr>
            <a:picLocks noChangeAspect="1"/>
          </p:cNvPicPr>
          <p:nvPr/>
        </p:nvPicPr>
        <p:blipFill>
          <a:blip r:embed="rId2"/>
          <a:stretch>
            <a:fillRect/>
          </a:stretch>
        </p:blipFill>
        <p:spPr>
          <a:xfrm>
            <a:off x="1580606" y="382385"/>
            <a:ext cx="1628640" cy="2208119"/>
          </a:xfrm>
          <a:prstGeom prst="rect">
            <a:avLst/>
          </a:prstGeom>
        </p:spPr>
      </p:pic>
      <p:sp>
        <p:nvSpPr>
          <p:cNvPr id="7" name="Organigramme : Extraire 6">
            <a:hlinkClick r:id="rId3" action="ppaction://hlinksldjump"/>
          </p:cNvPr>
          <p:cNvSpPr/>
          <p:nvPr/>
        </p:nvSpPr>
        <p:spPr>
          <a:xfrm>
            <a:off x="10993901" y="6122644"/>
            <a:ext cx="436099" cy="351692"/>
          </a:xfrm>
          <a:prstGeom prst="flowChartExtra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448660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15576" y="284788"/>
            <a:ext cx="10712642" cy="1100667"/>
          </a:xfrm>
        </p:spPr>
        <p:txBody>
          <a:bodyPr/>
          <a:lstStyle/>
          <a:p>
            <a:pPr algn="ctr"/>
            <a:r>
              <a:rPr lang="fr-FR" sz="4000" dirty="0" smtClean="0"/>
              <a:t>Des albums de l’oral à différencier des albums de l’écrit</a:t>
            </a:r>
            <a:endParaRPr lang="fr-FR" sz="4000" dirty="0"/>
          </a:p>
        </p:txBody>
      </p:sp>
      <p:sp>
        <p:nvSpPr>
          <p:cNvPr id="5" name="Sous-titre 4"/>
          <p:cNvSpPr>
            <a:spLocks noGrp="1"/>
          </p:cNvSpPr>
          <p:nvPr>
            <p:ph type="subTitle" idx="1"/>
          </p:nvPr>
        </p:nvSpPr>
        <p:spPr>
          <a:xfrm>
            <a:off x="315576" y="1814946"/>
            <a:ext cx="11416144" cy="5195454"/>
          </a:xfrm>
        </p:spPr>
        <p:txBody>
          <a:bodyPr>
            <a:normAutofit fontScale="47500" lnSpcReduction="20000"/>
          </a:bodyPr>
          <a:lstStyle/>
          <a:p>
            <a:pPr marL="285750" indent="-285750" algn="l">
              <a:buFontTx/>
              <a:buChar char="-"/>
            </a:pPr>
            <a:r>
              <a:rPr lang="fr-FR" sz="3800" b="1" u="sng" dirty="0" smtClean="0">
                <a:effectLst>
                  <a:outerShdw blurRad="38100" dist="38100" dir="2700000" algn="tl">
                    <a:srgbClr val="000000">
                      <a:alpha val="43137"/>
                    </a:srgbClr>
                  </a:outerShdw>
                </a:effectLst>
              </a:rPr>
              <a:t>Albums propédeutique de l’écrit </a:t>
            </a:r>
            <a:r>
              <a:rPr lang="fr-FR" sz="3800" dirty="0" smtClean="0">
                <a:effectLst>
                  <a:outerShdw blurRad="38100" dist="38100" dir="2700000" algn="tl">
                    <a:srgbClr val="000000">
                      <a:alpha val="43137"/>
                    </a:srgbClr>
                  </a:outerShdw>
                </a:effectLst>
              </a:rPr>
              <a:t>: on lit le texte prévu par l’auteur ( taux élevé de déclaratives simples de l’écrit, questions à inversion, alternance passé simple/imparfait). Ces albums préparent les élèves aux tournures spécifiques de l’écrit.</a:t>
            </a:r>
          </a:p>
          <a:p>
            <a:pPr marL="285750" indent="-285750" algn="l">
              <a:buFontTx/>
              <a:buChar char="-"/>
            </a:pPr>
            <a:endParaRPr lang="fr-FR" sz="3800" dirty="0" smtClean="0">
              <a:effectLst>
                <a:outerShdw blurRad="38100" dist="38100" dir="2700000" algn="tl">
                  <a:srgbClr val="000000">
                    <a:alpha val="43137"/>
                  </a:srgbClr>
                </a:outerShdw>
              </a:effectLst>
            </a:endParaRPr>
          </a:p>
          <a:p>
            <a:pPr marL="285750" indent="-285750" algn="l">
              <a:buFontTx/>
              <a:buChar char="-"/>
            </a:pPr>
            <a:r>
              <a:rPr lang="fr-FR" sz="3800" b="1" u="sng" dirty="0" smtClean="0">
                <a:effectLst>
                  <a:outerShdw blurRad="38100" dist="38100" dir="2700000" algn="tl">
                    <a:srgbClr val="000000">
                      <a:alpha val="43137"/>
                    </a:srgbClr>
                  </a:outerShdw>
                </a:effectLst>
              </a:rPr>
              <a:t>Albums de culture de l’oral</a:t>
            </a:r>
            <a:r>
              <a:rPr lang="fr-FR" sz="3800" dirty="0" smtClean="0">
                <a:effectLst>
                  <a:outerShdw blurRad="38100" dist="38100" dir="2700000" algn="tl">
                    <a:srgbClr val="000000">
                      <a:alpha val="43137"/>
                    </a:srgbClr>
                  </a:outerShdw>
                </a:effectLst>
              </a:rPr>
              <a:t> (Album écho, </a:t>
            </a:r>
            <a:r>
              <a:rPr lang="fr-FR" sz="3800" dirty="0" err="1" smtClean="0">
                <a:effectLst>
                  <a:outerShdw blurRad="38100" dist="38100" dir="2700000" algn="tl">
                    <a:srgbClr val="000000">
                      <a:alpha val="43137"/>
                    </a:srgbClr>
                  </a:outerShdw>
                </a:effectLst>
              </a:rPr>
              <a:t>Oralbums</a:t>
            </a:r>
            <a:r>
              <a:rPr lang="fr-FR" sz="3800" dirty="0" smtClean="0">
                <a:effectLst>
                  <a:outerShdw blurRad="38100" dist="38100" dir="2700000" algn="tl">
                    <a:srgbClr val="000000">
                      <a:alpha val="43137"/>
                    </a:srgbClr>
                  </a:outerShdw>
                </a:effectLst>
              </a:rPr>
              <a:t>, albums en syntaxe adaptée) : visent à aider l’enfant à construire son langage oral. Ils contiennent :</a:t>
            </a:r>
          </a:p>
          <a:p>
            <a:pPr marL="504000" algn="l"/>
            <a:r>
              <a:rPr lang="fr-FR" sz="3800" dirty="0" smtClean="0">
                <a:effectLst>
                  <a:outerShdw blurRad="38100" dist="38100" dir="2700000" algn="tl">
                    <a:srgbClr val="000000">
                      <a:alpha val="43137"/>
                    </a:srgbClr>
                  </a:outerShdw>
                </a:effectLst>
              </a:rPr>
              <a:t>- beaucoup de formes pronom + GV ou GN + pronom + GV (le loup, il a mangé le petit cochon)</a:t>
            </a:r>
          </a:p>
          <a:p>
            <a:pPr marL="504000" algn="l"/>
            <a:r>
              <a:rPr lang="fr-FR" sz="3800" dirty="0" smtClean="0">
                <a:effectLst>
                  <a:outerShdw blurRad="38100" dist="38100" dir="2700000" algn="tl">
                    <a:srgbClr val="000000">
                      <a:alpha val="43137"/>
                    </a:srgbClr>
                  </a:outerShdw>
                </a:effectLst>
              </a:rPr>
              <a:t>- un grand nombre de phrases complexes</a:t>
            </a:r>
          </a:p>
          <a:p>
            <a:pPr marL="504000" algn="l"/>
            <a:r>
              <a:rPr lang="fr-FR" sz="3800" dirty="0" smtClean="0">
                <a:effectLst>
                  <a:outerShdw blurRad="38100" dist="38100" dir="2700000" algn="tl">
                    <a:srgbClr val="000000">
                      <a:alpha val="43137"/>
                    </a:srgbClr>
                  </a:outerShdw>
                </a:effectLst>
              </a:rPr>
              <a:t>- un vocabulaire à la portée des enfants</a:t>
            </a:r>
          </a:p>
          <a:p>
            <a:pPr algn="l"/>
            <a:r>
              <a:rPr lang="fr-FR" sz="3800" dirty="0" smtClean="0"/>
              <a:t>Cela consiste à proposer à l’élève un texte réécrit dans une syntaxe qui lui permet de comprendre et de s’approprier l’histoire, tout en se situant à un niveau immédiatement supérieur à ses possibilités pour le faire progresser. Cette réécriture s’appuie sur des règles strictes :</a:t>
            </a:r>
          </a:p>
          <a:p>
            <a:pPr marL="504000" indent="-285750" algn="l">
              <a:buFontTx/>
              <a:buChar char="-"/>
            </a:pPr>
            <a:r>
              <a:rPr lang="fr-FR" sz="3800" dirty="0" smtClean="0"/>
              <a:t>Progression d’après une échelle de complexités</a:t>
            </a:r>
          </a:p>
          <a:p>
            <a:pPr marL="504000" indent="-285750" algn="l">
              <a:buFontTx/>
              <a:buChar char="-"/>
            </a:pPr>
            <a:r>
              <a:rPr lang="fr-FR" sz="3800" dirty="0" smtClean="0"/>
              <a:t>Utilisation des techniques de l’oral, au service de l’acquisition des complexités</a:t>
            </a:r>
          </a:p>
          <a:p>
            <a:pPr marL="504000" indent="-285750" algn="l">
              <a:buFontTx/>
              <a:buChar char="-"/>
            </a:pPr>
            <a:r>
              <a:rPr lang="fr-FR" sz="3800" dirty="0" smtClean="0"/>
              <a:t>Références à des listes syntaxiques correspondant à chaque âge.</a:t>
            </a:r>
            <a:endParaRPr lang="fr-FR" dirty="0"/>
          </a:p>
        </p:txBody>
      </p:sp>
      <p:sp>
        <p:nvSpPr>
          <p:cNvPr id="6" name="Organigramme : Extraire 5">
            <a:hlinkClick r:id="rId2" action="ppaction://hlinksldjump"/>
          </p:cNvPr>
          <p:cNvSpPr/>
          <p:nvPr/>
        </p:nvSpPr>
        <p:spPr>
          <a:xfrm>
            <a:off x="11460298" y="6330462"/>
            <a:ext cx="436099" cy="351692"/>
          </a:xfrm>
          <a:prstGeom prst="flowChartExtra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92577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76098" y="443346"/>
            <a:ext cx="8596668" cy="789709"/>
          </a:xfrm>
        </p:spPr>
        <p:txBody>
          <a:bodyPr/>
          <a:lstStyle/>
          <a:p>
            <a:pPr algn="ctr"/>
            <a:r>
              <a:rPr lang="fr-FR" dirty="0" smtClean="0"/>
              <a:t>Du point de vue de l’élève :</a:t>
            </a:r>
            <a:endParaRPr lang="fr-FR" dirty="0"/>
          </a:p>
        </p:txBody>
      </p:sp>
      <p:sp>
        <p:nvSpPr>
          <p:cNvPr id="3" name="ZoneTexte 2"/>
          <p:cNvSpPr txBox="1"/>
          <p:nvPr/>
        </p:nvSpPr>
        <p:spPr>
          <a:xfrm>
            <a:off x="720436" y="1717964"/>
            <a:ext cx="10016837" cy="2862322"/>
          </a:xfrm>
          <a:prstGeom prst="rect">
            <a:avLst/>
          </a:prstGeom>
          <a:noFill/>
        </p:spPr>
        <p:txBody>
          <a:bodyPr wrap="square" rtlCol="0">
            <a:spAutoFit/>
          </a:bodyPr>
          <a:lstStyle/>
          <a:p>
            <a:r>
              <a:rPr lang="fr-FR" sz="2000" dirty="0" smtClean="0"/>
              <a:t>En interaction avec l’adulte :</a:t>
            </a:r>
          </a:p>
          <a:p>
            <a:pPr marL="285750" indent="-285750">
              <a:buFontTx/>
              <a:buChar char="-"/>
            </a:pPr>
            <a:r>
              <a:rPr lang="fr-FR" sz="2000" dirty="0" smtClean="0"/>
              <a:t>Dire pour se raconter (album écho de première personne)</a:t>
            </a:r>
          </a:p>
          <a:p>
            <a:pPr marL="285750" indent="-285750">
              <a:buFontTx/>
              <a:buChar char="-"/>
            </a:pPr>
            <a:r>
              <a:rPr lang="fr-FR" sz="2000" dirty="0" smtClean="0"/>
              <a:t>Dire pour raconter ce que font les autres (album écho de troisième personne).</a:t>
            </a:r>
          </a:p>
          <a:p>
            <a:endParaRPr lang="fr-FR" sz="2000" dirty="0"/>
          </a:p>
          <a:p>
            <a:r>
              <a:rPr lang="fr-FR" sz="2000" dirty="0" smtClean="0"/>
              <a:t>Lorsque l’enfant présente son album à quelques invités :</a:t>
            </a:r>
          </a:p>
          <a:p>
            <a:pPr marL="285750" indent="-285750">
              <a:buFontTx/>
              <a:buChar char="-"/>
            </a:pPr>
            <a:r>
              <a:rPr lang="fr-FR" sz="2000" dirty="0" smtClean="0"/>
              <a:t>Il est capable de dire pour raconter à d’autres ce qu’on a fait dans la classe et qu’il leur est inconnu.</a:t>
            </a:r>
          </a:p>
          <a:p>
            <a:pPr marL="285750" indent="-285750">
              <a:buFontTx/>
              <a:buChar char="-"/>
            </a:pPr>
            <a:r>
              <a:rPr lang="fr-FR" sz="2000" dirty="0" smtClean="0"/>
              <a:t>Lui permet de structurer peu à peu son langage pour dire de façon plus performante et efficace.</a:t>
            </a:r>
            <a:endParaRPr lang="fr-FR" sz="2000" dirty="0"/>
          </a:p>
        </p:txBody>
      </p:sp>
      <p:sp>
        <p:nvSpPr>
          <p:cNvPr id="4" name="Organigramme : Extraire 3">
            <a:hlinkClick r:id="rId2" action="ppaction://hlinksldjump"/>
          </p:cNvPr>
          <p:cNvSpPr/>
          <p:nvPr/>
        </p:nvSpPr>
        <p:spPr>
          <a:xfrm>
            <a:off x="11460298" y="6344317"/>
            <a:ext cx="436099" cy="351692"/>
          </a:xfrm>
          <a:prstGeom prst="flowChartExtra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544311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4861" y="471054"/>
            <a:ext cx="8596668" cy="845127"/>
          </a:xfrm>
        </p:spPr>
        <p:txBody>
          <a:bodyPr/>
          <a:lstStyle/>
          <a:p>
            <a:pPr algn="ctr"/>
            <a:r>
              <a:rPr lang="fr-FR" dirty="0" smtClean="0"/>
              <a:t>Du point de vue de l’enseignant </a:t>
            </a:r>
            <a:endParaRPr lang="fr-FR" dirty="0"/>
          </a:p>
        </p:txBody>
      </p:sp>
      <p:sp>
        <p:nvSpPr>
          <p:cNvPr id="3" name="ZoneTexte 2"/>
          <p:cNvSpPr txBox="1"/>
          <p:nvPr/>
        </p:nvSpPr>
        <p:spPr>
          <a:xfrm>
            <a:off x="845127" y="1482437"/>
            <a:ext cx="9919854" cy="4370427"/>
          </a:xfrm>
          <a:prstGeom prst="rect">
            <a:avLst/>
          </a:prstGeom>
          <a:noFill/>
        </p:spPr>
        <p:txBody>
          <a:bodyPr wrap="square" rtlCol="0">
            <a:spAutoFit/>
          </a:bodyPr>
          <a:lstStyle/>
          <a:p>
            <a:pPr marL="285750" indent="-285750">
              <a:buFontTx/>
              <a:buChar char="-"/>
            </a:pPr>
            <a:r>
              <a:rPr lang="fr-FR" sz="2000" dirty="0" smtClean="0"/>
              <a:t>Mettre à disposition des enfants un support efficace pour les aider à construire et structurer leur langage à partir de situations scolaires adaptées à chaque âge.</a:t>
            </a:r>
          </a:p>
          <a:p>
            <a:pPr marL="285750" indent="-285750">
              <a:buFontTx/>
              <a:buChar char="-"/>
            </a:pPr>
            <a:endParaRPr lang="fr-FR" sz="2000" dirty="0" smtClean="0"/>
          </a:p>
          <a:p>
            <a:pPr marL="285750" indent="-285750">
              <a:buFontTx/>
              <a:buChar char="-"/>
            </a:pPr>
            <a:r>
              <a:rPr lang="fr-FR" sz="2000" dirty="0" smtClean="0"/>
              <a:t>Réfléchir à un texte de l’oral s’ancrant dans des tentatives spontanées approximatives de l’enfant pour lui proposer quelque chose d’un peu plus élaboré, mais bien dans l’oral et à sa portée</a:t>
            </a:r>
          </a:p>
          <a:p>
            <a:pPr marL="285750" indent="-285750">
              <a:buFontTx/>
              <a:buChar char="-"/>
            </a:pPr>
            <a:endParaRPr lang="fr-FR" sz="2000" dirty="0" smtClean="0"/>
          </a:p>
          <a:p>
            <a:pPr marL="285750" indent="-285750">
              <a:buFontTx/>
              <a:buChar char="-"/>
            </a:pPr>
            <a:r>
              <a:rPr lang="fr-FR" sz="2000" dirty="0" smtClean="0"/>
              <a:t>Constituer à travers des vagues successives d’albums échos une simulation de la construction du langage où puiser pour étayer la progression langagière de ses élèves.</a:t>
            </a:r>
          </a:p>
          <a:p>
            <a:pPr marL="285750" indent="-285750">
              <a:buFontTx/>
              <a:buChar char="-"/>
            </a:pPr>
            <a:endParaRPr lang="fr-FR" sz="2000" dirty="0" smtClean="0"/>
          </a:p>
          <a:p>
            <a:pPr marL="285750" indent="-285750">
              <a:buFontTx/>
              <a:buChar char="-"/>
            </a:pPr>
            <a:r>
              <a:rPr lang="fr-FR" sz="2000" dirty="0" smtClean="0"/>
              <a:t>Élaborer une véritable programmation syntaxique de classe et coordonner avec celles des autres enseignants pour en produire une sur tout le cycle;</a:t>
            </a:r>
          </a:p>
          <a:p>
            <a:pPr marL="285750" indent="-285750">
              <a:buFontTx/>
              <a:buChar char="-"/>
            </a:pPr>
            <a:endParaRPr lang="fr-FR" dirty="0"/>
          </a:p>
        </p:txBody>
      </p:sp>
      <p:sp>
        <p:nvSpPr>
          <p:cNvPr id="4" name="Organigramme : Extraire 3">
            <a:hlinkClick r:id="rId2" action="ppaction://hlinksldjump"/>
          </p:cNvPr>
          <p:cNvSpPr/>
          <p:nvPr/>
        </p:nvSpPr>
        <p:spPr>
          <a:xfrm>
            <a:off x="11460298" y="6330462"/>
            <a:ext cx="436099" cy="351692"/>
          </a:xfrm>
          <a:prstGeom prst="flowChartExtra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955483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95451" y="492033"/>
            <a:ext cx="6126480" cy="696686"/>
          </a:xfrm>
        </p:spPr>
        <p:txBody>
          <a:bodyPr>
            <a:normAutofit/>
          </a:bodyPr>
          <a:lstStyle/>
          <a:p>
            <a:pPr algn="ctr"/>
            <a:r>
              <a:rPr lang="fr-FR" dirty="0" smtClean="0"/>
              <a:t>ALBUM ECHO – La démarche</a:t>
            </a:r>
            <a:endParaRPr lang="fr-FR" dirty="0"/>
          </a:p>
        </p:txBody>
      </p:sp>
      <p:sp>
        <p:nvSpPr>
          <p:cNvPr id="3" name="Rectangle 2"/>
          <p:cNvSpPr/>
          <p:nvPr/>
        </p:nvSpPr>
        <p:spPr>
          <a:xfrm>
            <a:off x="761999" y="1404985"/>
            <a:ext cx="10737274" cy="4524315"/>
          </a:xfrm>
          <a:prstGeom prst="rect">
            <a:avLst/>
          </a:prstGeom>
        </p:spPr>
        <p:txBody>
          <a:bodyPr wrap="square">
            <a:spAutoFit/>
          </a:bodyPr>
          <a:lstStyle/>
          <a:p>
            <a:pPr algn="just"/>
            <a:r>
              <a:rPr lang="fr-FR" sz="2400" u="sng" dirty="0"/>
              <a:t>1) Etat des lieux :</a:t>
            </a:r>
          </a:p>
          <a:p>
            <a:pPr algn="just"/>
            <a:r>
              <a:rPr lang="fr-FR" sz="2400" dirty="0"/>
              <a:t>Tout d’abord, il est indispensable de faire un état des lieux des compétences </a:t>
            </a:r>
            <a:r>
              <a:rPr lang="fr-FR" sz="2400" dirty="0" smtClean="0"/>
              <a:t> langagières des </a:t>
            </a:r>
            <a:r>
              <a:rPr lang="fr-FR" sz="2400" dirty="0"/>
              <a:t>enfants en début d’année scolaire</a:t>
            </a:r>
            <a:r>
              <a:rPr lang="fr-FR" sz="2400" dirty="0" smtClean="0"/>
              <a:t>.</a:t>
            </a:r>
          </a:p>
          <a:p>
            <a:pPr algn="just"/>
            <a:endParaRPr lang="fr-FR" sz="2400" dirty="0"/>
          </a:p>
          <a:p>
            <a:pPr algn="just"/>
            <a:endParaRPr lang="fr-FR" sz="2400" u="sng" dirty="0" smtClean="0"/>
          </a:p>
          <a:p>
            <a:pPr algn="just"/>
            <a:r>
              <a:rPr lang="fr-FR" sz="2400" u="sng" dirty="0"/>
              <a:t>2) Analyse :</a:t>
            </a:r>
          </a:p>
          <a:p>
            <a:pPr algn="just"/>
            <a:r>
              <a:rPr lang="fr-FR" sz="2400" dirty="0"/>
              <a:t>A l'issue de l’état des lieux on procède à l’analyse.</a:t>
            </a:r>
          </a:p>
          <a:p>
            <a:pPr algn="just"/>
            <a:r>
              <a:rPr lang="fr-FR" sz="2400" dirty="0"/>
              <a:t>A partir des grilles de programmations syntaxiques de P. Boisseau, </a:t>
            </a:r>
            <a:r>
              <a:rPr lang="fr-FR" sz="2400" dirty="0" smtClean="0"/>
              <a:t>l’enseignante a </a:t>
            </a:r>
            <a:r>
              <a:rPr lang="fr-FR" sz="2400" dirty="0"/>
              <a:t>construit un outil adapté à la pratique de la classe. </a:t>
            </a:r>
            <a:endParaRPr lang="fr-FR" sz="2400" dirty="0" smtClean="0"/>
          </a:p>
          <a:p>
            <a:pPr algn="just"/>
            <a:r>
              <a:rPr lang="fr-FR" sz="2400" dirty="0" smtClean="0"/>
              <a:t>Il </a:t>
            </a:r>
            <a:r>
              <a:rPr lang="fr-FR" sz="2400" dirty="0"/>
              <a:t>s’agit d’analyser les productions langagières obtenues à la lumière d’une </a:t>
            </a:r>
            <a:r>
              <a:rPr lang="fr-FR" sz="2400" dirty="0" smtClean="0"/>
              <a:t>grille de </a:t>
            </a:r>
            <a:r>
              <a:rPr lang="fr-FR" sz="2400" dirty="0"/>
              <a:t>programmations syntaxiques. Ce travail va permettre de repérer les enfants </a:t>
            </a:r>
            <a:r>
              <a:rPr lang="fr-FR" sz="2400" dirty="0" smtClean="0"/>
              <a:t>qui ont </a:t>
            </a:r>
            <a:r>
              <a:rPr lang="fr-FR" sz="2400" dirty="0"/>
              <a:t>effectivement besoin d’un soutien spécifique.</a:t>
            </a:r>
          </a:p>
        </p:txBody>
      </p:sp>
      <p:sp>
        <p:nvSpPr>
          <p:cNvPr id="4" name="Organigramme : Extraire 3">
            <a:hlinkClick r:id="rId3" action="ppaction://hlinksldjump"/>
          </p:cNvPr>
          <p:cNvSpPr/>
          <p:nvPr/>
        </p:nvSpPr>
        <p:spPr>
          <a:xfrm>
            <a:off x="11169353" y="6344316"/>
            <a:ext cx="436099" cy="351692"/>
          </a:xfrm>
          <a:prstGeom prst="flowChartExtra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3869242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8542" y="166255"/>
            <a:ext cx="9325649" cy="928255"/>
          </a:xfrm>
        </p:spPr>
        <p:txBody>
          <a:bodyPr>
            <a:normAutofit fontScale="90000"/>
          </a:bodyPr>
          <a:lstStyle/>
          <a:p>
            <a:r>
              <a:rPr lang="fr-FR" sz="2000" dirty="0"/>
              <a:t>GRILLES DE PROGRAMMATIONS </a:t>
            </a:r>
            <a:r>
              <a:rPr lang="fr-FR" sz="2000" dirty="0" smtClean="0"/>
              <a:t>SYNTAXIQUES PÉRIODES </a:t>
            </a:r>
            <a:r>
              <a:rPr lang="fr-FR" sz="2000" dirty="0"/>
              <a:t>1 ET 2 DE PETITE SECTION</a:t>
            </a:r>
            <a:br>
              <a:rPr lang="fr-FR" sz="2000" dirty="0"/>
            </a:br>
            <a:r>
              <a:rPr lang="fr-FR" sz="2000" dirty="0"/>
              <a:t>Observation du langage </a:t>
            </a:r>
            <a:r>
              <a:rPr lang="fr-FR" sz="2000" dirty="0" smtClean="0"/>
              <a:t>spontané (coin </a:t>
            </a:r>
            <a:r>
              <a:rPr lang="fr-FR" sz="2000" dirty="0"/>
              <a:t>jeux, </a:t>
            </a:r>
            <a:r>
              <a:rPr lang="fr-FR" sz="2000" dirty="0" smtClean="0"/>
              <a:t>échanges </a:t>
            </a:r>
            <a:r>
              <a:rPr lang="fr-FR" sz="2000" dirty="0"/>
              <a:t>avec les camarades et les adultes, etc.)</a:t>
            </a:r>
          </a:p>
        </p:txBody>
      </p:sp>
      <p:sp>
        <p:nvSpPr>
          <p:cNvPr id="3" name="Organigramme : Extraire 2">
            <a:hlinkClick r:id="rId2" action="ppaction://hlinksldjump"/>
          </p:cNvPr>
          <p:cNvSpPr/>
          <p:nvPr/>
        </p:nvSpPr>
        <p:spPr>
          <a:xfrm>
            <a:off x="11460298" y="6330462"/>
            <a:ext cx="436099" cy="351692"/>
          </a:xfrm>
          <a:prstGeom prst="flowChartExtra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p:cNvPicPr>
            <a:picLocks noChangeAspect="1"/>
          </p:cNvPicPr>
          <p:nvPr/>
        </p:nvPicPr>
        <p:blipFill>
          <a:blip r:embed="rId3"/>
          <a:stretch>
            <a:fillRect/>
          </a:stretch>
        </p:blipFill>
        <p:spPr>
          <a:xfrm>
            <a:off x="455900" y="1256803"/>
            <a:ext cx="3187845" cy="5425351"/>
          </a:xfrm>
          <a:prstGeom prst="rect">
            <a:avLst/>
          </a:prstGeom>
        </p:spPr>
      </p:pic>
      <p:pic>
        <p:nvPicPr>
          <p:cNvPr id="5" name="Image 4"/>
          <p:cNvPicPr>
            <a:picLocks noChangeAspect="1"/>
          </p:cNvPicPr>
          <p:nvPr/>
        </p:nvPicPr>
        <p:blipFill>
          <a:blip r:embed="rId4"/>
          <a:stretch>
            <a:fillRect/>
          </a:stretch>
        </p:blipFill>
        <p:spPr>
          <a:xfrm>
            <a:off x="3910662" y="1488930"/>
            <a:ext cx="3321411" cy="2965091"/>
          </a:xfrm>
          <a:prstGeom prst="rect">
            <a:avLst/>
          </a:prstGeom>
        </p:spPr>
      </p:pic>
      <p:pic>
        <p:nvPicPr>
          <p:cNvPr id="6" name="Image 5"/>
          <p:cNvPicPr>
            <a:picLocks noChangeAspect="1"/>
          </p:cNvPicPr>
          <p:nvPr/>
        </p:nvPicPr>
        <p:blipFill>
          <a:blip r:embed="rId5"/>
          <a:stretch>
            <a:fillRect/>
          </a:stretch>
        </p:blipFill>
        <p:spPr>
          <a:xfrm>
            <a:off x="7770669" y="3067783"/>
            <a:ext cx="2552700" cy="3438525"/>
          </a:xfrm>
          <a:prstGeom prst="rect">
            <a:avLst/>
          </a:prstGeom>
        </p:spPr>
      </p:pic>
    </p:spTree>
    <p:extLst>
      <p:ext uri="{BB962C8B-B14F-4D97-AF65-F5344CB8AC3E}">
        <p14:creationId xmlns:p14="http://schemas.microsoft.com/office/powerpoint/2010/main" val="39199486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775855"/>
          </a:xfrm>
        </p:spPr>
        <p:txBody>
          <a:bodyPr/>
          <a:lstStyle/>
          <a:p>
            <a:r>
              <a:rPr lang="fr-FR" dirty="0" smtClean="0"/>
              <a:t>Etape 1 : Prise de photos</a:t>
            </a:r>
            <a:endParaRPr lang="fr-FR" dirty="0"/>
          </a:p>
        </p:txBody>
      </p:sp>
      <p:sp>
        <p:nvSpPr>
          <p:cNvPr id="3" name="ZoneTexte 2"/>
          <p:cNvSpPr txBox="1"/>
          <p:nvPr/>
        </p:nvSpPr>
        <p:spPr>
          <a:xfrm>
            <a:off x="900545" y="1662545"/>
            <a:ext cx="9476510" cy="2492990"/>
          </a:xfrm>
          <a:prstGeom prst="rect">
            <a:avLst/>
          </a:prstGeom>
          <a:noFill/>
        </p:spPr>
        <p:txBody>
          <a:bodyPr wrap="square" rtlCol="0">
            <a:spAutoFit/>
          </a:bodyPr>
          <a:lstStyle/>
          <a:p>
            <a:r>
              <a:rPr lang="fr-FR" sz="2400" dirty="0" smtClean="0"/>
              <a:t>6 à 12 photos des enfants en pleine activité, les plus variées possibles ( 6 à 8 pour les 3 ans, 8 à 10 pour les 4 ans, 10 à 12 pour les 5 ans)</a:t>
            </a:r>
          </a:p>
          <a:p>
            <a:endParaRPr lang="fr-FR" sz="2400" dirty="0" smtClean="0"/>
          </a:p>
          <a:p>
            <a:pPr marL="285750" indent="-285750">
              <a:buFontTx/>
              <a:buChar char="-"/>
            </a:pPr>
            <a:r>
              <a:rPr lang="fr-FR" sz="2000" dirty="0" smtClean="0"/>
              <a:t>Pour les 3 ans il importe que les photos correspondent à des thèmes qui les passionnent (séance de motricité, activité culinaire, visite à la ferme…)</a:t>
            </a:r>
          </a:p>
          <a:p>
            <a:pPr marL="285750" indent="-285750">
              <a:buFontTx/>
              <a:buChar char="-"/>
            </a:pPr>
            <a:r>
              <a:rPr lang="fr-FR" sz="2000" dirty="0" smtClean="0"/>
              <a:t>Pour les 4/5 ans, les thèmes peuvent se diversifier : quotidien de la classe</a:t>
            </a:r>
            <a:endParaRPr lang="fr-FR" sz="2000" dirty="0"/>
          </a:p>
        </p:txBody>
      </p:sp>
      <p:sp>
        <p:nvSpPr>
          <p:cNvPr id="4" name="Organigramme : Extraire 3">
            <a:hlinkClick r:id="rId2" action="ppaction://hlinksldjump"/>
          </p:cNvPr>
          <p:cNvSpPr/>
          <p:nvPr/>
        </p:nvSpPr>
        <p:spPr>
          <a:xfrm>
            <a:off x="11460298" y="6330462"/>
            <a:ext cx="436099" cy="351692"/>
          </a:xfrm>
          <a:prstGeom prst="flowChartExtra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782184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5552" y="387928"/>
            <a:ext cx="10489430" cy="803563"/>
          </a:xfrm>
        </p:spPr>
        <p:txBody>
          <a:bodyPr/>
          <a:lstStyle/>
          <a:p>
            <a:r>
              <a:rPr lang="fr-FR" dirty="0" smtClean="0"/>
              <a:t>Etape 2 : Collecte des premiers jets des enfants</a:t>
            </a:r>
            <a:endParaRPr lang="fr-FR" dirty="0"/>
          </a:p>
        </p:txBody>
      </p:sp>
      <p:sp>
        <p:nvSpPr>
          <p:cNvPr id="3" name="ZoneTexte 2"/>
          <p:cNvSpPr txBox="1"/>
          <p:nvPr/>
        </p:nvSpPr>
        <p:spPr>
          <a:xfrm>
            <a:off x="443345" y="1399309"/>
            <a:ext cx="10668000" cy="4401205"/>
          </a:xfrm>
          <a:prstGeom prst="rect">
            <a:avLst/>
          </a:prstGeom>
          <a:noFill/>
        </p:spPr>
        <p:txBody>
          <a:bodyPr wrap="square" rtlCol="0">
            <a:spAutoFit/>
          </a:bodyPr>
          <a:lstStyle/>
          <a:p>
            <a:r>
              <a:rPr lang="fr-FR" sz="2000" dirty="0" smtClean="0"/>
              <a:t>Il s’agit de faire réagir verbalement chaque enfant</a:t>
            </a:r>
          </a:p>
          <a:p>
            <a:endParaRPr lang="fr-FR" sz="2000" dirty="0" smtClean="0"/>
          </a:p>
          <a:p>
            <a:pPr marL="285750" indent="-285750">
              <a:buFontTx/>
              <a:buChar char="-"/>
            </a:pPr>
            <a:r>
              <a:rPr lang="fr-FR" sz="2000" dirty="0" smtClean="0"/>
              <a:t>Découverte des photos</a:t>
            </a:r>
          </a:p>
          <a:p>
            <a:pPr marL="285750" indent="-285750">
              <a:buFontTx/>
              <a:buChar char="-"/>
            </a:pPr>
            <a:endParaRPr lang="fr-FR" sz="2000" dirty="0" smtClean="0"/>
          </a:p>
          <a:p>
            <a:pPr marL="285750" indent="-285750">
              <a:buFontTx/>
              <a:buChar char="-"/>
            </a:pPr>
            <a:r>
              <a:rPr lang="fr-FR" sz="2000" dirty="0" smtClean="0"/>
              <a:t>Pour chaque photo l’enseignant provoque des réactions verbales avec des questions favorisant la formulation des actions : </a:t>
            </a:r>
          </a:p>
          <a:p>
            <a:r>
              <a:rPr lang="fr-FR" sz="2000" dirty="0" smtClean="0"/>
              <a:t>Pour un album de première personne : Qu’est-ce qui se passe ? Qu’est-ce que tu fais là ? Et là ?..... </a:t>
            </a:r>
          </a:p>
          <a:p>
            <a:r>
              <a:rPr lang="fr-FR" sz="2000" dirty="0" smtClean="0"/>
              <a:t>Pour un album de troisième personne :   Qu’est-ce qu’on fait là ?  Qu’est-ce qu’on faisait ?...</a:t>
            </a:r>
          </a:p>
          <a:p>
            <a:endParaRPr lang="fr-FR" sz="2000" dirty="0"/>
          </a:p>
          <a:p>
            <a:r>
              <a:rPr lang="fr-FR" sz="2000" dirty="0" smtClean="0"/>
              <a:t>- L’enseignant note au brouillon les premiers jets spontanés (trace exacte de ce dont ils sont capables)</a:t>
            </a:r>
          </a:p>
          <a:p>
            <a:endParaRPr lang="fr-FR" sz="2000" dirty="0"/>
          </a:p>
        </p:txBody>
      </p:sp>
      <p:sp>
        <p:nvSpPr>
          <p:cNvPr id="4" name="Organigramme : Extraire 3">
            <a:hlinkClick r:id="rId2" action="ppaction://hlinksldjump"/>
          </p:cNvPr>
          <p:cNvSpPr/>
          <p:nvPr/>
        </p:nvSpPr>
        <p:spPr>
          <a:xfrm>
            <a:off x="11460298" y="6330462"/>
            <a:ext cx="436099" cy="351692"/>
          </a:xfrm>
          <a:prstGeom prst="flowChartExtra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095504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629753" y="2392260"/>
            <a:ext cx="4627532" cy="2129247"/>
          </a:xfrm>
        </p:spPr>
        <p:txBody>
          <a:bodyPr/>
          <a:lstStyle/>
          <a:p>
            <a:pPr algn="ctr"/>
            <a:r>
              <a:rPr lang="fr-FR" sz="5000" dirty="0"/>
              <a:t>Le langage </a:t>
            </a:r>
            <a:r>
              <a:rPr lang="fr-FR" sz="5000" dirty="0" smtClean="0"/>
              <a:t>oral</a:t>
            </a:r>
            <a:br>
              <a:rPr lang="fr-FR" sz="5000" dirty="0" smtClean="0"/>
            </a:br>
            <a:r>
              <a:rPr lang="fr-FR" sz="5000" dirty="0" smtClean="0"/>
              <a:t> </a:t>
            </a:r>
            <a:r>
              <a:rPr lang="fr-FR" sz="5000" dirty="0"/>
              <a:t>au cycle 1</a:t>
            </a:r>
          </a:p>
        </p:txBody>
      </p:sp>
      <p:grpSp>
        <p:nvGrpSpPr>
          <p:cNvPr id="10" name="Groupe 9"/>
          <p:cNvGrpSpPr/>
          <p:nvPr/>
        </p:nvGrpSpPr>
        <p:grpSpPr>
          <a:xfrm>
            <a:off x="7005614" y="4521507"/>
            <a:ext cx="2991395" cy="2119745"/>
            <a:chOff x="943037" y="723984"/>
            <a:chExt cx="2991395" cy="2119745"/>
          </a:xfrm>
        </p:grpSpPr>
        <p:sp>
          <p:nvSpPr>
            <p:cNvPr id="3" name="Ellipse 2"/>
            <p:cNvSpPr/>
            <p:nvPr/>
          </p:nvSpPr>
          <p:spPr>
            <a:xfrm>
              <a:off x="998653" y="723984"/>
              <a:ext cx="2880161" cy="2119745"/>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943037" y="1306804"/>
              <a:ext cx="2991395" cy="954107"/>
            </a:xfrm>
            <a:prstGeom prst="rect">
              <a:avLst/>
            </a:prstGeom>
            <a:noFill/>
          </p:spPr>
          <p:txBody>
            <a:bodyPr wrap="square" rtlCol="0">
              <a:spAutoFit/>
            </a:bodyPr>
            <a:lstStyle/>
            <a:p>
              <a:pPr algn="ctr"/>
              <a:r>
                <a:rPr lang="fr-FR" sz="2800" dirty="0" smtClean="0"/>
                <a:t>Une </a:t>
              </a:r>
              <a:r>
                <a:rPr lang="fr-FR" sz="2800" dirty="0" smtClean="0">
                  <a:hlinkClick r:id="rId2" action="ppaction://hlinksldjump"/>
                </a:rPr>
                <a:t>séance</a:t>
              </a:r>
              <a:r>
                <a:rPr lang="fr-FR" sz="2800" dirty="0" smtClean="0"/>
                <a:t> en motricité</a:t>
              </a:r>
              <a:endParaRPr lang="fr-FR" sz="2800" dirty="0"/>
            </a:p>
          </p:txBody>
        </p:sp>
      </p:grpSp>
      <p:grpSp>
        <p:nvGrpSpPr>
          <p:cNvPr id="11" name="Groupe 10"/>
          <p:cNvGrpSpPr/>
          <p:nvPr/>
        </p:nvGrpSpPr>
        <p:grpSpPr>
          <a:xfrm>
            <a:off x="6245605" y="292341"/>
            <a:ext cx="4023360" cy="2316858"/>
            <a:chOff x="6245605" y="223040"/>
            <a:chExt cx="4023360" cy="2316858"/>
          </a:xfrm>
        </p:grpSpPr>
        <p:sp>
          <p:nvSpPr>
            <p:cNvPr id="5" name="ZoneTexte 4"/>
            <p:cNvSpPr txBox="1"/>
            <p:nvPr/>
          </p:nvSpPr>
          <p:spPr>
            <a:xfrm>
              <a:off x="6245605" y="991333"/>
              <a:ext cx="4023360" cy="630942"/>
            </a:xfrm>
            <a:prstGeom prst="rect">
              <a:avLst/>
            </a:prstGeom>
            <a:noFill/>
          </p:spPr>
          <p:txBody>
            <a:bodyPr wrap="square" rtlCol="0">
              <a:spAutoFit/>
            </a:bodyPr>
            <a:lstStyle/>
            <a:p>
              <a:pPr algn="ctr"/>
              <a:r>
                <a:rPr lang="fr-FR" sz="3500" dirty="0" smtClean="0">
                  <a:ln w="0"/>
                  <a:effectLst>
                    <a:outerShdw blurRad="38100" dist="19050" dir="2700000" algn="tl" rotWithShape="0">
                      <a:schemeClr val="dk1">
                        <a:alpha val="40000"/>
                      </a:schemeClr>
                    </a:outerShdw>
                  </a:effectLst>
                  <a:hlinkClick r:id="rId3" action="ppaction://hlinksldjump"/>
                </a:rPr>
                <a:t>« L’album écho »</a:t>
              </a:r>
              <a:endParaRPr lang="fr-FR" sz="3500" dirty="0">
                <a:ln w="0"/>
                <a:effectLst>
                  <a:outerShdw blurRad="38100" dist="19050" dir="2700000" algn="tl" rotWithShape="0">
                    <a:schemeClr val="dk1">
                      <a:alpha val="40000"/>
                    </a:schemeClr>
                  </a:outerShdw>
                </a:effectLst>
              </a:endParaRPr>
            </a:p>
          </p:txBody>
        </p:sp>
        <p:sp>
          <p:nvSpPr>
            <p:cNvPr id="7" name="Ellipse 6"/>
            <p:cNvSpPr/>
            <p:nvPr/>
          </p:nvSpPr>
          <p:spPr>
            <a:xfrm>
              <a:off x="6442339" y="223040"/>
              <a:ext cx="3629891" cy="231685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2" name="Groupe 11"/>
          <p:cNvGrpSpPr/>
          <p:nvPr/>
        </p:nvGrpSpPr>
        <p:grpSpPr>
          <a:xfrm>
            <a:off x="568313" y="3363728"/>
            <a:ext cx="3061440" cy="2438399"/>
            <a:chOff x="610015" y="3740728"/>
            <a:chExt cx="3061440" cy="2438399"/>
          </a:xfrm>
        </p:grpSpPr>
        <p:sp>
          <p:nvSpPr>
            <p:cNvPr id="6" name="ZoneTexte 5"/>
            <p:cNvSpPr txBox="1"/>
            <p:nvPr/>
          </p:nvSpPr>
          <p:spPr>
            <a:xfrm>
              <a:off x="895744" y="4236652"/>
              <a:ext cx="2489982" cy="1446550"/>
            </a:xfrm>
            <a:prstGeom prst="rect">
              <a:avLst/>
            </a:prstGeom>
            <a:noFill/>
          </p:spPr>
          <p:txBody>
            <a:bodyPr wrap="square" rtlCol="0">
              <a:spAutoFit/>
            </a:bodyPr>
            <a:lstStyle/>
            <a:p>
              <a:pPr algn="ctr"/>
              <a:r>
                <a:rPr lang="fr-FR" sz="4400" dirty="0" smtClean="0">
                  <a:hlinkClick r:id="rId4" action="ppaction://hlinksldjump"/>
                </a:rPr>
                <a:t>Vos travaux…</a:t>
              </a:r>
              <a:endParaRPr lang="fr-FR" sz="4400" dirty="0"/>
            </a:p>
          </p:txBody>
        </p:sp>
        <p:sp>
          <p:nvSpPr>
            <p:cNvPr id="8" name="Ellipse 7"/>
            <p:cNvSpPr/>
            <p:nvPr/>
          </p:nvSpPr>
          <p:spPr>
            <a:xfrm>
              <a:off x="610015" y="3740728"/>
              <a:ext cx="3061440" cy="243839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4" name="Groupe 13"/>
          <p:cNvGrpSpPr/>
          <p:nvPr/>
        </p:nvGrpSpPr>
        <p:grpSpPr>
          <a:xfrm>
            <a:off x="1006668" y="474560"/>
            <a:ext cx="3183360" cy="2327564"/>
            <a:chOff x="6624667" y="4310540"/>
            <a:chExt cx="3183360" cy="2327564"/>
          </a:xfrm>
        </p:grpSpPr>
        <p:sp>
          <p:nvSpPr>
            <p:cNvPr id="9" name="Ellipse 8"/>
            <p:cNvSpPr/>
            <p:nvPr/>
          </p:nvSpPr>
          <p:spPr>
            <a:xfrm>
              <a:off x="6624667" y="4310540"/>
              <a:ext cx="3183360" cy="2327564"/>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6941728" y="4781824"/>
              <a:ext cx="2549237" cy="1384995"/>
            </a:xfrm>
            <a:prstGeom prst="rect">
              <a:avLst/>
            </a:prstGeom>
            <a:noFill/>
          </p:spPr>
          <p:txBody>
            <a:bodyPr wrap="square" rtlCol="0">
              <a:spAutoFit/>
            </a:bodyPr>
            <a:lstStyle/>
            <a:p>
              <a:pPr algn="ctr"/>
              <a:r>
                <a:rPr lang="fr-FR" sz="2800" dirty="0" smtClean="0"/>
                <a:t>Une </a:t>
              </a:r>
              <a:r>
                <a:rPr lang="fr-FR" sz="2800" dirty="0" smtClean="0">
                  <a:hlinkClick r:id="rId5" action="ppaction://hlinksldjump"/>
                </a:rPr>
                <a:t>séance</a:t>
              </a:r>
              <a:r>
                <a:rPr lang="fr-FR" sz="2800" dirty="0" smtClean="0"/>
                <a:t> au coin regroupement</a:t>
              </a:r>
              <a:endParaRPr lang="fr-FR" sz="2800" dirty="0"/>
            </a:p>
          </p:txBody>
        </p:sp>
      </p:grpSp>
    </p:spTree>
    <p:extLst>
      <p:ext uri="{BB962C8B-B14F-4D97-AF65-F5344CB8AC3E}">
        <p14:creationId xmlns:p14="http://schemas.microsoft.com/office/powerpoint/2010/main" val="32126030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8061" y="443345"/>
            <a:ext cx="9741284" cy="789709"/>
          </a:xfrm>
        </p:spPr>
        <p:txBody>
          <a:bodyPr/>
          <a:lstStyle/>
          <a:p>
            <a:r>
              <a:rPr lang="fr-FR" dirty="0" smtClean="0"/>
              <a:t>Etape 3 : Mise au point d’un texte de l’oral</a:t>
            </a:r>
            <a:endParaRPr lang="fr-FR" dirty="0"/>
          </a:p>
        </p:txBody>
      </p:sp>
      <p:sp>
        <p:nvSpPr>
          <p:cNvPr id="3" name="ZoneTexte 2"/>
          <p:cNvSpPr txBox="1"/>
          <p:nvPr/>
        </p:nvSpPr>
        <p:spPr>
          <a:xfrm>
            <a:off x="831273" y="1413164"/>
            <a:ext cx="9961418" cy="1631216"/>
          </a:xfrm>
          <a:prstGeom prst="rect">
            <a:avLst/>
          </a:prstGeom>
          <a:noFill/>
        </p:spPr>
        <p:txBody>
          <a:bodyPr wrap="square" rtlCol="0">
            <a:spAutoFit/>
          </a:bodyPr>
          <a:lstStyle/>
          <a:p>
            <a:r>
              <a:rPr lang="fr-FR" sz="2000" dirty="0" smtClean="0"/>
              <a:t>Elaborer pour chaque photo un feedback bien ancré dans la tentative approximative de l’enfant et répondant aux objectifs langagiers</a:t>
            </a:r>
          </a:p>
          <a:p>
            <a:endParaRPr lang="fr-FR" sz="2000" dirty="0"/>
          </a:p>
          <a:p>
            <a:endParaRPr lang="fr-FR" sz="2000" dirty="0" smtClean="0"/>
          </a:p>
          <a:p>
            <a:endParaRPr lang="fr-FR" sz="2000" dirty="0"/>
          </a:p>
        </p:txBody>
      </p:sp>
      <p:sp>
        <p:nvSpPr>
          <p:cNvPr id="4" name="Organigramme : Extraire 3">
            <a:hlinkClick r:id="rId2" action="ppaction://hlinksldjump"/>
          </p:cNvPr>
          <p:cNvSpPr/>
          <p:nvPr/>
        </p:nvSpPr>
        <p:spPr>
          <a:xfrm>
            <a:off x="11460298" y="6344317"/>
            <a:ext cx="436099" cy="351692"/>
          </a:xfrm>
          <a:prstGeom prst="flowChartExtra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6" name="Tableau 5"/>
          <p:cNvGraphicFramePr>
            <a:graphicFrameLocks noGrp="1"/>
          </p:cNvGraphicFramePr>
          <p:nvPr>
            <p:extLst>
              <p:ext uri="{D42A27DB-BD31-4B8C-83A1-F6EECF244321}">
                <p14:modId xmlns:p14="http://schemas.microsoft.com/office/powerpoint/2010/main" val="2889075539"/>
              </p:ext>
            </p:extLst>
          </p:nvPr>
        </p:nvGraphicFramePr>
        <p:xfrm>
          <a:off x="1593273" y="2454056"/>
          <a:ext cx="8132618" cy="3087764"/>
        </p:xfrm>
        <a:graphic>
          <a:graphicData uri="http://schemas.openxmlformats.org/drawingml/2006/table">
            <a:tbl>
              <a:tblPr firstRow="1" firstCol="1" bandRow="1">
                <a:tableStyleId>{0660B408-B3CF-4A94-85FC-2B1E0A45F4A2}</a:tableStyleId>
              </a:tblPr>
              <a:tblGrid>
                <a:gridCol w="4066309">
                  <a:extLst>
                    <a:ext uri="{9D8B030D-6E8A-4147-A177-3AD203B41FA5}">
                      <a16:colId xmlns:a16="http://schemas.microsoft.com/office/drawing/2014/main" val="1684564445"/>
                    </a:ext>
                  </a:extLst>
                </a:gridCol>
                <a:gridCol w="4066309">
                  <a:extLst>
                    <a:ext uri="{9D8B030D-6E8A-4147-A177-3AD203B41FA5}">
                      <a16:colId xmlns:a16="http://schemas.microsoft.com/office/drawing/2014/main" val="2331160556"/>
                    </a:ext>
                  </a:extLst>
                </a:gridCol>
              </a:tblGrid>
              <a:tr h="771941">
                <a:tc>
                  <a:txBody>
                    <a:bodyPr/>
                    <a:lstStyle/>
                    <a:p>
                      <a:pPr>
                        <a:lnSpc>
                          <a:spcPct val="107000"/>
                        </a:lnSpc>
                        <a:spcAft>
                          <a:spcPts val="0"/>
                        </a:spcAft>
                      </a:pPr>
                      <a:r>
                        <a:rPr lang="fr-FR" sz="2000" dirty="0">
                          <a:effectLst/>
                        </a:rPr>
                        <a:t>Enoncé produit par l’enfant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49580" indent="-449580">
                        <a:lnSpc>
                          <a:spcPct val="107000"/>
                        </a:lnSpc>
                        <a:spcAft>
                          <a:spcPts val="0"/>
                        </a:spcAft>
                      </a:pPr>
                      <a:r>
                        <a:rPr lang="fr-FR" sz="2000" dirty="0">
                          <a:effectLst/>
                        </a:rPr>
                        <a:t>Texte rédigé par l’enseignante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05240021"/>
                  </a:ext>
                </a:extLst>
              </a:tr>
              <a:tr h="771941">
                <a:tc>
                  <a:txBody>
                    <a:bodyPr/>
                    <a:lstStyle/>
                    <a:p>
                      <a:pPr>
                        <a:lnSpc>
                          <a:spcPct val="107000"/>
                        </a:lnSpc>
                        <a:spcAft>
                          <a:spcPts val="0"/>
                        </a:spcAft>
                      </a:pPr>
                      <a:r>
                        <a:rPr lang="fr-FR" sz="2000" dirty="0">
                          <a:effectLst/>
                        </a:rPr>
                        <a:t>Mi mettre farine dans saladier</a:t>
                      </a:r>
                      <a:endParaRPr lang="fr-F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2000" dirty="0">
                          <a:effectLst/>
                        </a:rPr>
                        <a:t>Je mets de la farine dans le saladier.</a:t>
                      </a:r>
                      <a:endParaRPr lang="fr-F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0832222"/>
                  </a:ext>
                </a:extLst>
              </a:tr>
              <a:tr h="771941">
                <a:tc>
                  <a:txBody>
                    <a:bodyPr/>
                    <a:lstStyle/>
                    <a:p>
                      <a:pPr>
                        <a:lnSpc>
                          <a:spcPct val="107000"/>
                        </a:lnSpc>
                        <a:spcAft>
                          <a:spcPts val="0"/>
                        </a:spcAft>
                      </a:pPr>
                      <a:r>
                        <a:rPr lang="fr-FR" sz="2000" dirty="0">
                          <a:effectLst/>
                        </a:rPr>
                        <a:t>C’est moi. Mi verse do lait</a:t>
                      </a:r>
                      <a:endParaRPr lang="fr-F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2000" dirty="0">
                          <a:effectLst/>
                        </a:rPr>
                        <a:t>C’est moi qui verse le lait.</a:t>
                      </a:r>
                      <a:endParaRPr lang="fr-F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0192503"/>
                  </a:ext>
                </a:extLst>
              </a:tr>
              <a:tr h="771941">
                <a:tc>
                  <a:txBody>
                    <a:bodyPr/>
                    <a:lstStyle/>
                    <a:p>
                      <a:pPr>
                        <a:lnSpc>
                          <a:spcPct val="107000"/>
                        </a:lnSpc>
                        <a:spcAft>
                          <a:spcPts val="0"/>
                        </a:spcAft>
                      </a:pPr>
                      <a:r>
                        <a:rPr lang="fr-FR" sz="2000">
                          <a:effectLst/>
                        </a:rPr>
                        <a:t>Mi mélanze ek un cuillère</a:t>
                      </a:r>
                      <a:endParaRPr lang="fr-F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2000" dirty="0">
                          <a:effectLst/>
                        </a:rPr>
                        <a:t>Je mélange avec une cuillère en bois.</a:t>
                      </a:r>
                      <a:endParaRPr lang="fr-F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3689885"/>
                  </a:ext>
                </a:extLst>
              </a:tr>
            </a:tbl>
          </a:graphicData>
        </a:graphic>
      </p:graphicFrame>
    </p:spTree>
    <p:extLst>
      <p:ext uri="{BB962C8B-B14F-4D97-AF65-F5344CB8AC3E}">
        <p14:creationId xmlns:p14="http://schemas.microsoft.com/office/powerpoint/2010/main" val="22861042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03564" y="762000"/>
            <a:ext cx="9365672" cy="3693319"/>
          </a:xfrm>
          <a:prstGeom prst="rect">
            <a:avLst/>
          </a:prstGeom>
          <a:noFill/>
        </p:spPr>
        <p:txBody>
          <a:bodyPr wrap="square" rtlCol="0">
            <a:spAutoFit/>
          </a:bodyPr>
          <a:lstStyle/>
          <a:p>
            <a:r>
              <a:rPr lang="fr-FR" dirty="0"/>
              <a:t>l’album écho est constitué des photos de l’enfant accompagnées chacune d’un petit texte oral qui reprend ses propositions spontanées mais en les complexifiant un peu au-delà de ses possibilités du moment pour l’aider à :</a:t>
            </a:r>
          </a:p>
          <a:p>
            <a:r>
              <a:rPr lang="fr-FR" dirty="0"/>
              <a:t>- mettre en valeur et varier ses pronoms sujets ; </a:t>
            </a:r>
          </a:p>
          <a:p>
            <a:r>
              <a:rPr lang="fr-FR" dirty="0"/>
              <a:t>- diversifier ses prépositions ;</a:t>
            </a:r>
          </a:p>
          <a:p>
            <a:r>
              <a:rPr lang="fr-FR" dirty="0"/>
              <a:t>- l’aider à se construire un système de temps de plus en plus élaboré ;</a:t>
            </a:r>
          </a:p>
          <a:p>
            <a:pPr marL="342900" indent="-342900">
              <a:buFontTx/>
              <a:buChar char="-"/>
            </a:pPr>
            <a:r>
              <a:rPr lang="fr-FR" dirty="0"/>
              <a:t>l’encourager à complexifier ses phrases.</a:t>
            </a:r>
          </a:p>
          <a:p>
            <a:pPr marL="342900" indent="-342900">
              <a:buFontTx/>
              <a:buChar char="-"/>
            </a:pPr>
            <a:endParaRPr lang="fr-FR" dirty="0"/>
          </a:p>
          <a:p>
            <a:pPr marL="285750" indent="-285750">
              <a:buFontTx/>
              <a:buChar char="-"/>
            </a:pPr>
            <a:endParaRPr lang="fr-FR" dirty="0"/>
          </a:p>
          <a:p>
            <a:r>
              <a:rPr lang="fr-FR" i="1" dirty="0"/>
              <a:t>Ex : Marie, elle arrose la terre pour qu’elles poussent bien, les graines.</a:t>
            </a:r>
          </a:p>
          <a:p>
            <a:pPr marL="285750" indent="-285750">
              <a:buFontTx/>
              <a:buChar char="-"/>
            </a:pPr>
            <a:endParaRPr lang="fr-FR" i="1" dirty="0"/>
          </a:p>
          <a:p>
            <a:r>
              <a:rPr lang="fr-FR" dirty="0"/>
              <a:t>Le texte est élaboré sur mesure, bien dans l’oral et en écho des premiers jets de l’enfant.</a:t>
            </a:r>
          </a:p>
        </p:txBody>
      </p:sp>
      <p:pic>
        <p:nvPicPr>
          <p:cNvPr id="3" name="Image 2"/>
          <p:cNvPicPr>
            <a:picLocks noChangeAspect="1"/>
          </p:cNvPicPr>
          <p:nvPr/>
        </p:nvPicPr>
        <p:blipFill>
          <a:blip r:embed="rId2"/>
          <a:stretch>
            <a:fillRect/>
          </a:stretch>
        </p:blipFill>
        <p:spPr>
          <a:xfrm flipH="1">
            <a:off x="11090583" y="6291055"/>
            <a:ext cx="526721" cy="428399"/>
          </a:xfrm>
          <a:prstGeom prst="rect">
            <a:avLst/>
          </a:prstGeom>
        </p:spPr>
      </p:pic>
    </p:spTree>
    <p:extLst>
      <p:ext uri="{BB962C8B-B14F-4D97-AF65-F5344CB8AC3E}">
        <p14:creationId xmlns:p14="http://schemas.microsoft.com/office/powerpoint/2010/main" val="10975157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6496" y="429490"/>
            <a:ext cx="8910011" cy="817418"/>
          </a:xfrm>
        </p:spPr>
        <p:txBody>
          <a:bodyPr/>
          <a:lstStyle/>
          <a:p>
            <a:r>
              <a:rPr lang="fr-FR" dirty="0" smtClean="0"/>
              <a:t>Etape 4 : confection de l’album écho</a:t>
            </a:r>
            <a:endParaRPr lang="fr-FR" dirty="0"/>
          </a:p>
        </p:txBody>
      </p:sp>
      <p:sp>
        <p:nvSpPr>
          <p:cNvPr id="3" name="ZoneTexte 2"/>
          <p:cNvSpPr txBox="1"/>
          <p:nvPr/>
        </p:nvSpPr>
        <p:spPr>
          <a:xfrm>
            <a:off x="789709" y="1413164"/>
            <a:ext cx="9296400" cy="4093428"/>
          </a:xfrm>
          <a:prstGeom prst="rect">
            <a:avLst/>
          </a:prstGeom>
          <a:noFill/>
        </p:spPr>
        <p:txBody>
          <a:bodyPr wrap="square" rtlCol="0">
            <a:spAutoFit/>
          </a:bodyPr>
          <a:lstStyle/>
          <a:p>
            <a:r>
              <a:rPr lang="fr-FR" sz="2000" dirty="0" smtClean="0"/>
              <a:t>Mise en forme de l’album : en atelier avec les enfants ou réalisé par l’enseignant seul</a:t>
            </a:r>
          </a:p>
          <a:p>
            <a:r>
              <a:rPr lang="fr-FR" sz="2000" dirty="0" smtClean="0"/>
              <a:t>Pour signifier qu’il s’agit d’oral noté et non pas d’écrit, on peut placer le texte dans une bulle…</a:t>
            </a:r>
          </a:p>
          <a:p>
            <a:endParaRPr lang="fr-FR" sz="2000" dirty="0"/>
          </a:p>
          <a:p>
            <a:r>
              <a:rPr lang="fr-FR" sz="2000" dirty="0" smtClean="0"/>
              <a:t>Une photo désignant clairement l’album écho concerné doit être collée sur la couverture de telle façon que l’enfant retrouve aisément l’album qu’il choisit pour s’entraîner avec l’adulte : titre explicite</a:t>
            </a:r>
          </a:p>
          <a:p>
            <a:endParaRPr lang="fr-FR" sz="2000" dirty="0" smtClean="0"/>
          </a:p>
          <a:p>
            <a:r>
              <a:rPr lang="fr-FR" sz="2000" dirty="0" smtClean="0"/>
              <a:t>Laisser les albums à disposition des enfants (coin bibliothèque…)</a:t>
            </a:r>
          </a:p>
          <a:p>
            <a:r>
              <a:rPr lang="fr-FR" sz="2000" dirty="0" smtClean="0"/>
              <a:t>pour leur permettre de les réinvestir à loisir.</a:t>
            </a:r>
            <a:endParaRPr lang="fr-FR" sz="2000" dirty="0"/>
          </a:p>
          <a:p>
            <a:endParaRPr lang="fr-FR" sz="2000" dirty="0" smtClean="0"/>
          </a:p>
          <a:p>
            <a:endParaRPr lang="fr-FR" sz="2000" dirty="0"/>
          </a:p>
        </p:txBody>
      </p:sp>
      <p:pic>
        <p:nvPicPr>
          <p:cNvPr id="7" name="Image 6"/>
          <p:cNvPicPr>
            <a:picLocks noChangeAspect="1"/>
          </p:cNvPicPr>
          <p:nvPr/>
        </p:nvPicPr>
        <p:blipFill>
          <a:blip r:embed="rId2"/>
          <a:stretch>
            <a:fillRect/>
          </a:stretch>
        </p:blipFill>
        <p:spPr>
          <a:xfrm rot="580629">
            <a:off x="8991249" y="3977950"/>
            <a:ext cx="2189719" cy="2441732"/>
          </a:xfrm>
          <a:prstGeom prst="rect">
            <a:avLst/>
          </a:prstGeom>
        </p:spPr>
      </p:pic>
      <p:pic>
        <p:nvPicPr>
          <p:cNvPr id="8" name="Image 7"/>
          <p:cNvPicPr>
            <a:picLocks noChangeAspect="1"/>
          </p:cNvPicPr>
          <p:nvPr/>
        </p:nvPicPr>
        <p:blipFill>
          <a:blip r:embed="rId3"/>
          <a:stretch>
            <a:fillRect/>
          </a:stretch>
        </p:blipFill>
        <p:spPr>
          <a:xfrm flipH="1">
            <a:off x="11090583" y="6291055"/>
            <a:ext cx="526721" cy="428399"/>
          </a:xfrm>
          <a:prstGeom prst="rect">
            <a:avLst/>
          </a:prstGeom>
        </p:spPr>
      </p:pic>
    </p:spTree>
    <p:extLst>
      <p:ext uri="{BB962C8B-B14F-4D97-AF65-F5344CB8AC3E}">
        <p14:creationId xmlns:p14="http://schemas.microsoft.com/office/powerpoint/2010/main" val="19720334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stretch>
            <a:fillRect/>
          </a:stretch>
        </p:blipFill>
        <p:spPr>
          <a:xfrm>
            <a:off x="1872527" y="177079"/>
            <a:ext cx="7867218" cy="6519373"/>
          </a:xfrm>
          <a:prstGeom prst="rect">
            <a:avLst/>
          </a:prstGeom>
        </p:spPr>
      </p:pic>
      <p:sp>
        <p:nvSpPr>
          <p:cNvPr id="4" name="Organigramme : Extraire 3">
            <a:hlinkClick r:id="rId3" action="ppaction://hlinksldjump"/>
          </p:cNvPr>
          <p:cNvSpPr/>
          <p:nvPr/>
        </p:nvSpPr>
        <p:spPr>
          <a:xfrm>
            <a:off x="11460298" y="6330462"/>
            <a:ext cx="436099" cy="351692"/>
          </a:xfrm>
          <a:prstGeom prst="flowChartExtra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519042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05974" y="2330198"/>
            <a:ext cx="7766936" cy="1646302"/>
          </a:xfrm>
        </p:spPr>
        <p:txBody>
          <a:bodyPr/>
          <a:lstStyle/>
          <a:p>
            <a:pPr algn="ctr"/>
            <a:r>
              <a:rPr lang="fr-FR" dirty="0" smtClean="0"/>
              <a:t>Une séance </a:t>
            </a:r>
            <a:r>
              <a:rPr lang="fr-FR" dirty="0" smtClean="0"/>
              <a:t>de langage au </a:t>
            </a:r>
            <a:r>
              <a:rPr lang="fr-FR" dirty="0" smtClean="0"/>
              <a:t>coin regroupement</a:t>
            </a:r>
            <a:endParaRPr lang="fr-FR" dirty="0"/>
          </a:p>
        </p:txBody>
      </p:sp>
      <p:sp>
        <p:nvSpPr>
          <p:cNvPr id="5" name="Organigramme : Extraire 4">
            <a:hlinkClick r:id="rId2" action="ppaction://hlinksldjump"/>
          </p:cNvPr>
          <p:cNvSpPr/>
          <p:nvPr/>
        </p:nvSpPr>
        <p:spPr>
          <a:xfrm>
            <a:off x="11197062" y="6275043"/>
            <a:ext cx="436099" cy="351692"/>
          </a:xfrm>
          <a:prstGeom prst="flowChartExtra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722702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8005" y="163609"/>
            <a:ext cx="8596668" cy="1320800"/>
          </a:xfrm>
        </p:spPr>
        <p:txBody>
          <a:bodyPr/>
          <a:lstStyle/>
          <a:p>
            <a:pPr algn="ctr"/>
            <a:r>
              <a:rPr lang="fr-FR" dirty="0" smtClean="0"/>
              <a:t>Vos travaux</a:t>
            </a:r>
            <a:endParaRPr lang="fr-FR" dirty="0"/>
          </a:p>
        </p:txBody>
      </p:sp>
      <p:pic>
        <p:nvPicPr>
          <p:cNvPr id="8" name="Espace réservé du contenu 7"/>
          <p:cNvPicPr>
            <a:picLocks noGrp="1" noChangeAspect="1"/>
          </p:cNvPicPr>
          <p:nvPr>
            <p:ph idx="1"/>
          </p:nvPr>
        </p:nvPicPr>
        <p:blipFill>
          <a:blip r:embed="rId2"/>
          <a:stretch>
            <a:fillRect/>
          </a:stretch>
        </p:blipFill>
        <p:spPr>
          <a:xfrm>
            <a:off x="126609" y="1484409"/>
            <a:ext cx="11844997" cy="5158359"/>
          </a:xfrm>
          <a:prstGeom prst="rect">
            <a:avLst/>
          </a:prstGeom>
        </p:spPr>
      </p:pic>
      <p:sp>
        <p:nvSpPr>
          <p:cNvPr id="4" name="Organigramme : Extraire 3">
            <a:hlinkClick r:id="rId3" action="ppaction://hlinksldjump"/>
          </p:cNvPr>
          <p:cNvSpPr/>
          <p:nvPr/>
        </p:nvSpPr>
        <p:spPr>
          <a:xfrm>
            <a:off x="10993901" y="6291076"/>
            <a:ext cx="436099" cy="351692"/>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672944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54442" y="412653"/>
            <a:ext cx="8596668" cy="811237"/>
          </a:xfrm>
        </p:spPr>
        <p:txBody>
          <a:bodyPr/>
          <a:lstStyle/>
          <a:p>
            <a:pPr algn="ctr"/>
            <a:r>
              <a:rPr lang="fr-FR" dirty="0" smtClean="0"/>
              <a:t>Vos travaux…</a:t>
            </a:r>
            <a:endParaRPr lang="fr-FR" dirty="0"/>
          </a:p>
        </p:txBody>
      </p:sp>
      <p:pic>
        <p:nvPicPr>
          <p:cNvPr id="4" name="Espace réservé du contenu 3"/>
          <p:cNvPicPr>
            <a:picLocks noGrp="1" noChangeAspect="1"/>
          </p:cNvPicPr>
          <p:nvPr>
            <p:ph idx="1"/>
          </p:nvPr>
        </p:nvPicPr>
        <p:blipFill>
          <a:blip r:embed="rId2"/>
          <a:stretch>
            <a:fillRect/>
          </a:stretch>
        </p:blipFill>
        <p:spPr>
          <a:xfrm>
            <a:off x="410578" y="1153552"/>
            <a:ext cx="11267770" cy="5176910"/>
          </a:xfrm>
          <a:prstGeom prst="rect">
            <a:avLst/>
          </a:prstGeom>
        </p:spPr>
      </p:pic>
      <p:sp>
        <p:nvSpPr>
          <p:cNvPr id="5" name="Organigramme : Extraire 4">
            <a:hlinkClick r:id="rId3" action="ppaction://hlinksldjump"/>
          </p:cNvPr>
          <p:cNvSpPr/>
          <p:nvPr/>
        </p:nvSpPr>
        <p:spPr>
          <a:xfrm>
            <a:off x="11460298" y="6330462"/>
            <a:ext cx="436099" cy="351692"/>
          </a:xfrm>
          <a:prstGeom prst="flowChartExtra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108901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84103" y="370450"/>
            <a:ext cx="8596668" cy="839372"/>
          </a:xfrm>
        </p:spPr>
        <p:txBody>
          <a:bodyPr/>
          <a:lstStyle/>
          <a:p>
            <a:pPr algn="ctr"/>
            <a:r>
              <a:rPr lang="fr-FR" dirty="0" smtClean="0"/>
              <a:t>Vos travaux…</a:t>
            </a:r>
            <a:endParaRPr lang="fr-FR" dirty="0"/>
          </a:p>
        </p:txBody>
      </p:sp>
      <p:pic>
        <p:nvPicPr>
          <p:cNvPr id="3" name="Image 2"/>
          <p:cNvPicPr>
            <a:picLocks noChangeAspect="1"/>
          </p:cNvPicPr>
          <p:nvPr/>
        </p:nvPicPr>
        <p:blipFill>
          <a:blip r:embed="rId2"/>
          <a:stretch>
            <a:fillRect/>
          </a:stretch>
        </p:blipFill>
        <p:spPr>
          <a:xfrm>
            <a:off x="307657" y="1209822"/>
            <a:ext cx="11692245" cy="5080488"/>
          </a:xfrm>
          <a:prstGeom prst="rect">
            <a:avLst/>
          </a:prstGeom>
        </p:spPr>
      </p:pic>
      <p:sp>
        <p:nvSpPr>
          <p:cNvPr id="4" name="Organigramme : Extraire 3">
            <a:hlinkClick r:id="rId3" action="ppaction://hlinksldjump"/>
          </p:cNvPr>
          <p:cNvSpPr/>
          <p:nvPr/>
        </p:nvSpPr>
        <p:spPr>
          <a:xfrm>
            <a:off x="11460298" y="6330462"/>
            <a:ext cx="436099" cy="351692"/>
          </a:xfrm>
          <a:prstGeom prst="flowChartExtra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105830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3765" y="229772"/>
            <a:ext cx="8596668" cy="811237"/>
          </a:xfrm>
        </p:spPr>
        <p:txBody>
          <a:bodyPr/>
          <a:lstStyle/>
          <a:p>
            <a:pPr algn="ctr"/>
            <a:r>
              <a:rPr lang="fr-FR" dirty="0" smtClean="0"/>
              <a:t>Vos travaux…</a:t>
            </a:r>
            <a:endParaRPr lang="fr-FR" dirty="0"/>
          </a:p>
        </p:txBody>
      </p:sp>
      <p:pic>
        <p:nvPicPr>
          <p:cNvPr id="3" name="Image 2"/>
          <p:cNvPicPr>
            <a:picLocks noChangeAspect="1"/>
          </p:cNvPicPr>
          <p:nvPr/>
        </p:nvPicPr>
        <p:blipFill>
          <a:blip r:embed="rId2"/>
          <a:stretch>
            <a:fillRect/>
          </a:stretch>
        </p:blipFill>
        <p:spPr>
          <a:xfrm>
            <a:off x="264466" y="848181"/>
            <a:ext cx="11195832" cy="5833973"/>
          </a:xfrm>
          <a:prstGeom prst="rect">
            <a:avLst/>
          </a:prstGeom>
        </p:spPr>
      </p:pic>
      <p:sp>
        <p:nvSpPr>
          <p:cNvPr id="4" name="Organigramme : Extraire 3">
            <a:hlinkClick r:id="rId3" action="ppaction://hlinksldjump"/>
          </p:cNvPr>
          <p:cNvSpPr/>
          <p:nvPr/>
        </p:nvSpPr>
        <p:spPr>
          <a:xfrm>
            <a:off x="11460298" y="6330462"/>
            <a:ext cx="436099" cy="351692"/>
          </a:xfrm>
          <a:prstGeom prst="flowChartExtra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3348741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1952" y="2826327"/>
            <a:ext cx="6901103" cy="1320800"/>
          </a:xfrm>
        </p:spPr>
        <p:txBody>
          <a:bodyPr>
            <a:noAutofit/>
          </a:bodyPr>
          <a:lstStyle/>
          <a:p>
            <a:pPr algn="ctr"/>
            <a:r>
              <a:rPr lang="fr-FR" sz="5400" dirty="0" smtClean="0"/>
              <a:t>Une séance de Motricité en PS</a:t>
            </a:r>
            <a:endParaRPr lang="fr-FR" sz="5400" dirty="0"/>
          </a:p>
        </p:txBody>
      </p:sp>
      <p:sp>
        <p:nvSpPr>
          <p:cNvPr id="7" name="Organigramme : Extraire 6">
            <a:hlinkClick r:id="rId2" action="ppaction://hlinksldjump"/>
          </p:cNvPr>
          <p:cNvSpPr/>
          <p:nvPr/>
        </p:nvSpPr>
        <p:spPr>
          <a:xfrm>
            <a:off x="11460298" y="6330462"/>
            <a:ext cx="436099" cy="351692"/>
          </a:xfrm>
          <a:prstGeom prst="flowChartExtra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079604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38615" y="108065"/>
            <a:ext cx="10178322" cy="649581"/>
          </a:xfrm>
        </p:spPr>
        <p:txBody>
          <a:bodyPr>
            <a:normAutofit fontScale="90000"/>
          </a:bodyPr>
          <a:lstStyle/>
          <a:p>
            <a:pPr algn="ctr"/>
            <a:r>
              <a:rPr lang="fr-FR" sz="4000" dirty="0" smtClean="0"/>
              <a:t>Une séance de motricité</a:t>
            </a:r>
            <a:endParaRPr lang="fr-FR" sz="4000" dirty="0"/>
          </a:p>
        </p:txBody>
      </p:sp>
      <p:sp>
        <p:nvSpPr>
          <p:cNvPr id="3" name="Rectangle 2"/>
          <p:cNvSpPr/>
          <p:nvPr/>
        </p:nvSpPr>
        <p:spPr>
          <a:xfrm>
            <a:off x="992776" y="770709"/>
            <a:ext cx="2952207" cy="5529462"/>
          </a:xfrm>
          <a:prstGeom prst="rect">
            <a:avLst/>
          </a:prstGeom>
          <a:ln>
            <a:solidFill>
              <a:schemeClr val="accent1"/>
            </a:solidFill>
          </a:ln>
        </p:spPr>
        <p:txBody>
          <a:bodyPr wrap="square">
            <a:spAutoFit/>
          </a:bodyPr>
          <a:lstStyle/>
          <a:p>
            <a:pPr>
              <a:lnSpc>
                <a:spcPct val="107000"/>
              </a:lnSpc>
              <a:spcAft>
                <a:spcPts val="800"/>
              </a:spcAft>
            </a:pPr>
            <a:r>
              <a:rPr lang="fr-FR" b="1" dirty="0">
                <a:latin typeface="Times New Roman" panose="02020603050405020304" pitchFamily="18" charset="0"/>
                <a:ea typeface="Times New Roman" panose="02020603050405020304" pitchFamily="18" charset="0"/>
                <a:cs typeface="Times New Roman" panose="02020603050405020304" pitchFamily="18" charset="0"/>
              </a:rPr>
              <a:t>Résumé</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1200"/>
              </a:spcAft>
            </a:pPr>
            <a:r>
              <a:rPr lang="fr-FR" dirty="0">
                <a:latin typeface="Times New Roman" panose="02020603050405020304" pitchFamily="18" charset="0"/>
                <a:ea typeface="Times New Roman" panose="02020603050405020304" pitchFamily="18" charset="0"/>
                <a:cs typeface="Times New Roman" panose="02020603050405020304" pitchFamily="18" charset="0"/>
              </a:rPr>
              <a:t>En petite section l'enseignante met en œuvre une démarche inspirée des travaux de Philippe Boisseau sur les interactions langagières, à partir d'un support privilégié : les photographies des élèves en situation, sur le mode de l’album-écho. Le retour en classe, à partir de ces photos, lui permet de construire un moment de langage au cours duquel les enfants s'approprieront des constructions syntaxiques précises, en réponse aux questions qu'elle pose.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127864" y="757646"/>
            <a:ext cx="7720146" cy="273812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07000"/>
              </a:lnSpc>
              <a:spcAft>
                <a:spcPts val="0"/>
              </a:spcAft>
            </a:pPr>
            <a:r>
              <a:rPr lang="fr-FR" b="1" dirty="0">
                <a:latin typeface="Times New Roman" panose="02020603050405020304" pitchFamily="18" charset="0"/>
                <a:ea typeface="Times New Roman" panose="02020603050405020304" pitchFamily="18" charset="0"/>
                <a:cs typeface="Times New Roman" panose="02020603050405020304" pitchFamily="18" charset="0"/>
              </a:rPr>
              <a:t>Lieu :</a:t>
            </a:r>
            <a:r>
              <a:rPr lang="fr-FR" dirty="0">
                <a:latin typeface="Times New Roman" panose="02020603050405020304" pitchFamily="18" charset="0"/>
                <a:ea typeface="Times New Roman" panose="02020603050405020304" pitchFamily="18" charset="0"/>
                <a:cs typeface="Times New Roman" panose="02020603050405020304" pitchFamily="18" charset="0"/>
              </a:rPr>
              <a:t> Ecole maternelle Jacqueline </a:t>
            </a:r>
            <a:r>
              <a:rPr lang="fr-FR" dirty="0" err="1">
                <a:latin typeface="Times New Roman" panose="02020603050405020304" pitchFamily="18" charset="0"/>
                <a:ea typeface="Times New Roman" panose="02020603050405020304" pitchFamily="18" charset="0"/>
                <a:cs typeface="Times New Roman" panose="02020603050405020304" pitchFamily="18" charset="0"/>
              </a:rPr>
              <a:t>Majurel</a:t>
            </a:r>
            <a:r>
              <a:rPr lang="fr-FR" dirty="0">
                <a:latin typeface="Times New Roman" panose="02020603050405020304" pitchFamily="18" charset="0"/>
                <a:ea typeface="Times New Roman" panose="02020603050405020304" pitchFamily="18" charset="0"/>
                <a:cs typeface="Times New Roman" panose="02020603050405020304" pitchFamily="18" charset="0"/>
              </a:rPr>
              <a:t>, </a:t>
            </a:r>
            <a:r>
              <a:rPr lang="fr-FR" dirty="0" err="1">
                <a:latin typeface="Times New Roman" panose="02020603050405020304" pitchFamily="18" charset="0"/>
                <a:ea typeface="Times New Roman" panose="02020603050405020304" pitchFamily="18" charset="0"/>
                <a:cs typeface="Times New Roman" panose="02020603050405020304" pitchFamily="18" charset="0"/>
              </a:rPr>
              <a:t>Sussargues</a:t>
            </a:r>
            <a:r>
              <a:rPr lang="fr-FR" dirty="0">
                <a:latin typeface="Times New Roman" panose="02020603050405020304" pitchFamily="18" charset="0"/>
                <a:ea typeface="Times New Roman" panose="02020603050405020304" pitchFamily="18" charset="0"/>
                <a:cs typeface="Times New Roman" panose="02020603050405020304" pitchFamily="18" charset="0"/>
              </a:rPr>
              <a:t> (Hérault) | Année : 2011 (15'23'')</a:t>
            </a:r>
            <a:r>
              <a:rPr lang="fr-FR" b="1"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200"/>
              </a:spcAft>
            </a:pPr>
            <a:r>
              <a:rPr lang="fr-FR" b="1" dirty="0">
                <a:latin typeface="Times New Roman" panose="02020603050405020304" pitchFamily="18" charset="0"/>
                <a:ea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ea typeface="Times New Roman" panose="02020603050405020304" pitchFamily="18" charset="0"/>
                <a:cs typeface="Times New Roman" panose="02020603050405020304" pitchFamily="18" charset="0"/>
              </a:rPr>
              <a:t>Niveaux</a:t>
            </a:r>
            <a:r>
              <a:rPr lang="fr-FR" b="1" dirty="0">
                <a:latin typeface="Times New Roman" panose="02020603050405020304" pitchFamily="18" charset="0"/>
                <a:ea typeface="Times New Roman" panose="02020603050405020304" pitchFamily="18" charset="0"/>
                <a:cs typeface="Times New Roman" panose="02020603050405020304" pitchFamily="18" charset="0"/>
              </a:rPr>
              <a:t> : </a:t>
            </a:r>
            <a:r>
              <a:rPr lang="fr-FR" dirty="0">
                <a:latin typeface="Times New Roman" panose="02020603050405020304" pitchFamily="18" charset="0"/>
                <a:ea typeface="Times New Roman" panose="02020603050405020304" pitchFamily="18" charset="0"/>
                <a:cs typeface="Times New Roman" panose="02020603050405020304" pitchFamily="18" charset="0"/>
              </a:rPr>
              <a:t>École maternelle ; cycle 1 ; petite section (24 PS / 1TPS)</a:t>
            </a:r>
            <a:br>
              <a:rPr lang="fr-FR" dirty="0">
                <a:latin typeface="Times New Roman" panose="02020603050405020304" pitchFamily="18" charset="0"/>
                <a:ea typeface="Times New Roman" panose="02020603050405020304" pitchFamily="18" charset="0"/>
                <a:cs typeface="Times New Roman" panose="02020603050405020304" pitchFamily="18" charset="0"/>
              </a:rPr>
            </a:br>
            <a:endParaRPr lang="fr-FR"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1200"/>
              </a:spcAft>
            </a:pPr>
            <a:r>
              <a:rPr lang="fr-FR" b="1" dirty="0" smtClean="0">
                <a:latin typeface="Times New Roman" panose="02020603050405020304" pitchFamily="18" charset="0"/>
                <a:ea typeface="Times New Roman" panose="02020603050405020304" pitchFamily="18" charset="0"/>
                <a:cs typeface="Times New Roman" panose="02020603050405020304" pitchFamily="18" charset="0"/>
              </a:rPr>
              <a:t>Domaines/disciplines </a:t>
            </a:r>
            <a:r>
              <a:rPr lang="fr-FR" dirty="0">
                <a:latin typeface="Times New Roman" panose="02020603050405020304" pitchFamily="18" charset="0"/>
                <a:ea typeface="Times New Roman" panose="02020603050405020304" pitchFamily="18" charset="0"/>
                <a:cs typeface="Times New Roman" panose="02020603050405020304" pitchFamily="18" charset="0"/>
              </a:rPr>
              <a:t>Enseignements de l'école maternelle ;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latin typeface="Times New Roman" panose="02020603050405020304" pitchFamily="18" charset="0"/>
                <a:ea typeface="Times New Roman" panose="02020603050405020304" pitchFamily="18" charset="0"/>
                <a:cs typeface="Times New Roman" panose="02020603050405020304" pitchFamily="18" charset="0"/>
              </a:rPr>
              <a:t>Agir, s’exprimer, comprendre à travers l’activité physique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latin typeface="Times New Roman" panose="02020603050405020304" pitchFamily="18" charset="0"/>
                <a:ea typeface="Times New Roman" panose="02020603050405020304" pitchFamily="18" charset="0"/>
                <a:cs typeface="Times New Roman" panose="02020603050405020304" pitchFamily="18" charset="0"/>
              </a:rPr>
              <a:t>Mobiliser le langage dans toutes ses dimensions (cycle1) ; l'oral.</a:t>
            </a:r>
            <a:br>
              <a:rPr lang="fr-FR" dirty="0">
                <a:latin typeface="Times New Roman" panose="02020603050405020304" pitchFamily="18" charset="0"/>
                <a:ea typeface="Times New Roman" panose="02020603050405020304" pitchFamily="18" charset="0"/>
                <a:cs typeface="Times New Roman" panose="02020603050405020304" pitchFamily="18" charset="0"/>
              </a:rPr>
            </a:b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4127864" y="3685858"/>
            <a:ext cx="7720146" cy="297619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07000"/>
              </a:lnSpc>
              <a:spcAft>
                <a:spcPts val="800"/>
              </a:spcAft>
            </a:pPr>
            <a:r>
              <a:rPr lang="fr-FR" b="1" dirty="0">
                <a:latin typeface="Times New Roman" panose="02020603050405020304" pitchFamily="18" charset="0"/>
                <a:ea typeface="Times New Roman" panose="02020603050405020304" pitchFamily="18" charset="0"/>
                <a:cs typeface="Times New Roman" panose="02020603050405020304" pitchFamily="18" charset="0"/>
              </a:rPr>
              <a:t>Compétences visées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dirty="0">
                <a:latin typeface="Times New Roman" panose="02020603050405020304" pitchFamily="18" charset="0"/>
                <a:ea typeface="Times New Roman" panose="02020603050405020304" pitchFamily="18" charset="0"/>
                <a:cs typeface="Times New Roman" panose="02020603050405020304" pitchFamily="18" charset="0"/>
              </a:rPr>
              <a:t>Comprendre un message, agir ou répondre de façon pertinente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dirty="0">
                <a:latin typeface="Times New Roman" panose="02020603050405020304" pitchFamily="18" charset="0"/>
                <a:ea typeface="Times New Roman" panose="02020603050405020304" pitchFamily="18" charset="0"/>
                <a:cs typeface="Times New Roman" panose="02020603050405020304" pitchFamily="18" charset="0"/>
              </a:rPr>
              <a:t>Nommer avec exactitude un objet, une personne ou une action ressortissant à la vie quotidienne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dirty="0">
                <a:latin typeface="Times New Roman" panose="02020603050405020304" pitchFamily="18" charset="0"/>
                <a:ea typeface="Times New Roman" panose="02020603050405020304" pitchFamily="18" charset="0"/>
                <a:cs typeface="Times New Roman" panose="02020603050405020304" pitchFamily="18" charset="0"/>
              </a:rPr>
              <a:t>Formuler, en se faisant comprendre, une description ou une question</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dirty="0">
                <a:latin typeface="Times New Roman" panose="02020603050405020304" pitchFamily="18" charset="0"/>
                <a:ea typeface="Times New Roman" panose="02020603050405020304" pitchFamily="18" charset="0"/>
                <a:cs typeface="Times New Roman" panose="02020603050405020304" pitchFamily="18" charset="0"/>
              </a:rPr>
              <a:t>Raconter, en se faisant comprendre, un épisode vécu inconnu de son interlocuteur, ou une histoire inventée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dirty="0">
                <a:latin typeface="Times New Roman" panose="02020603050405020304" pitchFamily="18" charset="0"/>
                <a:ea typeface="Times New Roman" panose="02020603050405020304" pitchFamily="18" charset="0"/>
                <a:cs typeface="Times New Roman" panose="02020603050405020304" pitchFamily="18" charset="0"/>
              </a:rPr>
              <a:t>Rendre l’initiative de poser des questions ou d’exprimer son point de vue.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Organigramme : Extraire 6">
            <a:hlinkClick r:id="rId2" action="ppaction://hlinksldjump"/>
          </p:cNvPr>
          <p:cNvSpPr/>
          <p:nvPr/>
        </p:nvSpPr>
        <p:spPr>
          <a:xfrm>
            <a:off x="11460298" y="6330462"/>
            <a:ext cx="436099" cy="351692"/>
          </a:xfrm>
          <a:prstGeom prst="flowChartExtra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006448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4491</TotalTime>
  <Words>1628</Words>
  <Application>Microsoft Office PowerPoint</Application>
  <PresentationFormat>Grand écran</PresentationFormat>
  <Paragraphs>163</Paragraphs>
  <Slides>23</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23</vt:i4>
      </vt:variant>
    </vt:vector>
  </HeadingPairs>
  <TitlesOfParts>
    <vt:vector size="30" baseType="lpstr">
      <vt:lpstr>Arial</vt:lpstr>
      <vt:lpstr>Calibri</vt:lpstr>
      <vt:lpstr>Symbol</vt:lpstr>
      <vt:lpstr>Times New Roman</vt:lpstr>
      <vt:lpstr>Trebuchet MS</vt:lpstr>
      <vt:lpstr>Wingdings 3</vt:lpstr>
      <vt:lpstr>Facette</vt:lpstr>
      <vt:lpstr>Le langage oral au cycle 1</vt:lpstr>
      <vt:lpstr>Le langage oral  au cycle 1</vt:lpstr>
      <vt:lpstr>Une séance de langage au coin regroupement</vt:lpstr>
      <vt:lpstr>Vos travaux</vt:lpstr>
      <vt:lpstr>Vos travaux…</vt:lpstr>
      <vt:lpstr>Vos travaux…</vt:lpstr>
      <vt:lpstr>Vos travaux…</vt:lpstr>
      <vt:lpstr>Une séance de Motricité en PS</vt:lpstr>
      <vt:lpstr>Une séance de motricité</vt:lpstr>
      <vt:lpstr>Présentation PowerPoint</vt:lpstr>
      <vt:lpstr>Une séance en motricité</vt:lpstr>
      <vt:lpstr>ALBUM ECHO Philippe Boisseau</vt:lpstr>
      <vt:lpstr>Des albums de l’oral à différencier des albums de l’écrit</vt:lpstr>
      <vt:lpstr>Du point de vue de l’élève :</vt:lpstr>
      <vt:lpstr>Du point de vue de l’enseignant </vt:lpstr>
      <vt:lpstr>ALBUM ECHO – La démarche</vt:lpstr>
      <vt:lpstr>GRILLES DE PROGRAMMATIONS SYNTAXIQUES PÉRIODES 1 ET 2 DE PETITE SECTION Observation du langage spontané (coin jeux, échanges avec les camarades et les adultes, etc.)</vt:lpstr>
      <vt:lpstr>Etape 1 : Prise de photos</vt:lpstr>
      <vt:lpstr>Etape 2 : Collecte des premiers jets des enfants</vt:lpstr>
      <vt:lpstr>Etape 3 : Mise au point d’un texte de l’oral</vt:lpstr>
      <vt:lpstr>Présentation PowerPoint</vt:lpstr>
      <vt:lpstr>Etape 4 : confection de l’album écho</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langage oral au cycle 1</dc:title>
  <dc:creator>MDV</dc:creator>
  <cp:lastModifiedBy>mugnier</cp:lastModifiedBy>
  <cp:revision>38</cp:revision>
  <dcterms:created xsi:type="dcterms:W3CDTF">2019-03-27T16:15:05Z</dcterms:created>
  <dcterms:modified xsi:type="dcterms:W3CDTF">2019-06-13T08:32:40Z</dcterms:modified>
</cp:coreProperties>
</file>